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27"/>
  </p:notesMasterIdLst>
  <p:sldIdLst>
    <p:sldId id="376" r:id="rId2"/>
    <p:sldId id="443" r:id="rId3"/>
    <p:sldId id="466" r:id="rId4"/>
    <p:sldId id="444" r:id="rId5"/>
    <p:sldId id="445" r:id="rId6"/>
    <p:sldId id="447" r:id="rId7"/>
    <p:sldId id="448" r:id="rId8"/>
    <p:sldId id="467" r:id="rId9"/>
    <p:sldId id="451" r:id="rId10"/>
    <p:sldId id="468" r:id="rId11"/>
    <p:sldId id="469" r:id="rId12"/>
    <p:sldId id="470" r:id="rId13"/>
    <p:sldId id="452" r:id="rId14"/>
    <p:sldId id="453" r:id="rId15"/>
    <p:sldId id="454" r:id="rId16"/>
    <p:sldId id="455" r:id="rId17"/>
    <p:sldId id="456" r:id="rId18"/>
    <p:sldId id="457" r:id="rId19"/>
    <p:sldId id="458" r:id="rId20"/>
    <p:sldId id="459" r:id="rId21"/>
    <p:sldId id="460" r:id="rId22"/>
    <p:sldId id="461" r:id="rId23"/>
    <p:sldId id="462" r:id="rId24"/>
    <p:sldId id="463" r:id="rId25"/>
    <p:sldId id="46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9"/>
    <p:restoredTop sz="83953" autoAdjust="0"/>
  </p:normalViewPr>
  <p:slideViewPr>
    <p:cSldViewPr snapToGrid="0" snapToObjects="1">
      <p:cViewPr>
        <p:scale>
          <a:sx n="92" d="100"/>
          <a:sy n="92" d="100"/>
        </p:scale>
        <p:origin x="77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ED89A-6D57-1B44-AB80-3CA40B8DDCC0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0CE51-D584-A54E-9E4B-574214F3A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0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0CE51-D584-A54E-9E4B-574214F3A4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18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polyethylene glycol vehicles are softened by the addition of water, owing to solution of the glycols. The USP states that 5% of the polyethylene glycol 4000 may be replaced with an equal amount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stearyl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alcohol when 6 to 25% of aqueous solution is to be added to the vehicle.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0CE51-D584-A54E-9E4B-574214F3A4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19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Pastes are dispersions of high concentrations of insoluble powdered substances (20 to 50%) in a fatty or aqueous base. The fatty bases are less greasy as well as stiffer in consistency than ointments because of the large amount of powdered material present.</a:t>
            </a:r>
            <a:endParaRPr lang="en-US" alt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altLang="en-US" dirty="0" smtClean="0"/>
              <a:t>Gels are usually clear transparent semisolids containing the solubilized active substance. </a:t>
            </a:r>
            <a:r>
              <a:rPr lang="en-US" altLang="en-US" dirty="0" err="1" smtClean="0"/>
              <a:t>Carbomer</a:t>
            </a:r>
            <a:r>
              <a:rPr lang="en-US" altLang="en-US" dirty="0" smtClean="0"/>
              <a:t> 940 swells when dispersed in water in presence of such alkaline substances as </a:t>
            </a:r>
            <a:r>
              <a:rPr lang="en-US" altLang="en-US" dirty="0" err="1" smtClean="0"/>
              <a:t>triethanolamine</a:t>
            </a:r>
            <a:r>
              <a:rPr lang="en-US" altLang="en-US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en-US" dirty="0" smtClean="0"/>
              <a:t>Ophthalmic ointments require specific types of bases (more soft and non irritant).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0CE51-D584-A54E-9E4B-574214F3A4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7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en-US" dirty="0" smtClean="0"/>
              <a:t>Ointments (</a:t>
            </a:r>
            <a:r>
              <a:rPr lang="en-US" altLang="en-US" dirty="0" err="1" smtClean="0"/>
              <a:t>Epidermic</a:t>
            </a:r>
            <a:r>
              <a:rPr lang="en-US" altLang="en-US" dirty="0" smtClean="0"/>
              <a:t>, endodermic and </a:t>
            </a:r>
            <a:r>
              <a:rPr lang="en-US" altLang="en-US" dirty="0" err="1" smtClean="0"/>
              <a:t>diadermic</a:t>
            </a:r>
            <a:r>
              <a:rPr lang="en-US" altLang="en-US" dirty="0" smtClean="0"/>
              <a:t> types), topical (skin and mucous mem.) , ophthalmic or nasal, Medicated and cosmetic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en-US" dirty="0" smtClean="0"/>
              <a:t>Creams : Mainly topical (skin and </a:t>
            </a:r>
            <a:r>
              <a:rPr lang="en-US" altLang="en-US" dirty="0" err="1" smtClean="0"/>
              <a:t>muc</a:t>
            </a:r>
            <a:r>
              <a:rPr lang="en-US" altLang="en-US" dirty="0" smtClean="0"/>
              <a:t>. Mem.), medicated and cosmetic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en-US" dirty="0" smtClean="0"/>
              <a:t>Gels and jellies: Hydrogels, </a:t>
            </a:r>
            <a:r>
              <a:rPr lang="en-US" altLang="en-US" dirty="0" err="1" smtClean="0"/>
              <a:t>emugels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organogels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insitu</a:t>
            </a:r>
            <a:r>
              <a:rPr lang="en-US" altLang="en-US" dirty="0" smtClean="0"/>
              <a:t>-gels, topical, ophthalmic or nasal 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en-US" dirty="0" smtClean="0"/>
              <a:t>Miscellaneous: Pastes, rigid foams, plasters and </a:t>
            </a:r>
            <a:r>
              <a:rPr lang="en-US" altLang="en-US" dirty="0" err="1" smtClean="0"/>
              <a:t>glycerogelatins</a:t>
            </a:r>
            <a:r>
              <a:rPr lang="en-US" altLang="en-US" dirty="0" smtClean="0"/>
              <a:t> </a:t>
            </a:r>
            <a:endParaRPr lang="ar-IQ" altLang="en-US" dirty="0" smtClean="0">
              <a:ea typeface="Arial" charset="0"/>
            </a:endParaRPr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0CE51-D584-A54E-9E4B-574214F3A4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81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altLang="en-US" sz="1200" b="1" u="sng" dirty="0" smtClean="0">
              <a:solidFill>
                <a:srgbClr val="002060"/>
              </a:solidFill>
              <a:latin typeface="Apple Chancery" charset="0"/>
              <a:ea typeface="Apple Chancery" charset="0"/>
              <a:cs typeface="Apple Chancery" charset="0"/>
            </a:endParaRPr>
          </a:p>
          <a:p>
            <a:pPr eaLnBrk="1" hangingPunct="1"/>
            <a:r>
              <a:rPr lang="en-US" altLang="en-US" sz="1200" b="1" dirty="0" smtClean="0">
                <a:solidFill>
                  <a:srgbClr val="FF0000"/>
                </a:solidFill>
                <a:latin typeface="Apple Chancery" charset="0"/>
                <a:ea typeface="Apple Chancery" charset="0"/>
                <a:cs typeface="Apple Chancery" charset="0"/>
              </a:rPr>
              <a:t>Physical properties</a:t>
            </a:r>
            <a:r>
              <a:rPr lang="en-US" altLang="en-US" sz="12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altLang="en-US" sz="1200" dirty="0" smtClean="0">
                <a:latin typeface="Times New Roman" charset="0"/>
                <a:ea typeface="Times New Roman" charset="0"/>
                <a:cs typeface="Times New Roman" charset="0"/>
              </a:rPr>
              <a:t>Smooth texture, elegant, non dehydrating , non gritty , non staining and  non hygroscopic </a:t>
            </a:r>
          </a:p>
          <a:p>
            <a:pPr eaLnBrk="1" hangingPunct="1"/>
            <a:r>
              <a:rPr lang="en-US" altLang="en-US" sz="1200" b="1" dirty="0" smtClean="0">
                <a:solidFill>
                  <a:srgbClr val="FF0000"/>
                </a:solidFill>
                <a:latin typeface="Apple Chancery" charset="0"/>
                <a:ea typeface="Apple Chancery" charset="0"/>
                <a:cs typeface="Apple Chancery" charset="0"/>
              </a:rPr>
              <a:t>Physiological properties: </a:t>
            </a:r>
            <a:r>
              <a:rPr lang="en-US" altLang="en-US" sz="1200" dirty="0" smtClean="0">
                <a:latin typeface="Times New Roman" charset="0"/>
                <a:ea typeface="Times New Roman" charset="0"/>
                <a:cs typeface="Times New Roman" charset="0"/>
              </a:rPr>
              <a:t>Non irritating (irritation test) , do not alter membrane / skin functioning , miscible with skin secretions. </a:t>
            </a:r>
          </a:p>
          <a:p>
            <a:pPr eaLnBrk="1" hangingPunct="1"/>
            <a:r>
              <a:rPr lang="en-US" altLang="en-US" sz="1200" b="1" dirty="0" smtClean="0">
                <a:solidFill>
                  <a:srgbClr val="FF0000"/>
                </a:solidFill>
                <a:latin typeface="Apple Chancery" charset="0"/>
                <a:ea typeface="Apple Chancery" charset="0"/>
                <a:cs typeface="Apple Chancery" charset="0"/>
              </a:rPr>
              <a:t>Application properties</a:t>
            </a:r>
            <a:r>
              <a:rPr lang="en-US" altLang="en-US" sz="12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  <a:r>
              <a:rPr lang="en-US" altLang="en-US" sz="1200" dirty="0" smtClean="0">
                <a:latin typeface="Times New Roman" charset="0"/>
                <a:ea typeface="Times New Roman" charset="0"/>
                <a:cs typeface="Times New Roman" charset="0"/>
              </a:rPr>
              <a:t> Easily applicable with efficient drug release, high aqueous wash ability.</a:t>
            </a:r>
            <a:r>
              <a:rPr lang="en-US" altLang="en-US" sz="12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altLang="en-US" sz="1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0CE51-D584-A54E-9E4B-574214F3A4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82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en-US" altLang="en-US" sz="1200" dirty="0" smtClean="0"/>
              <a:t>Active ingredients (one or more), (solid or liquid)</a:t>
            </a:r>
          </a:p>
          <a:p>
            <a:pPr>
              <a:buFont typeface="Wingdings" charset="2"/>
              <a:buChar char="q"/>
            </a:pPr>
            <a:r>
              <a:rPr lang="en-US" altLang="en-US" sz="1200" dirty="0" smtClean="0"/>
              <a:t>Base or vehicle : Hydrocarbon , absorption (anhydrous and emulsion base), water removable and water soluble bases.</a:t>
            </a:r>
          </a:p>
          <a:p>
            <a:pPr>
              <a:buFont typeface="Wingdings" charset="2"/>
              <a:buChar char="q"/>
            </a:pPr>
            <a:r>
              <a:rPr lang="en-US" altLang="en-US" sz="1200" dirty="0" smtClean="0"/>
              <a:t>Gelling agents (for gels)</a:t>
            </a:r>
          </a:p>
          <a:p>
            <a:pPr>
              <a:buFont typeface="Wingdings" charset="2"/>
              <a:buChar char="q"/>
            </a:pPr>
            <a:r>
              <a:rPr lang="en-US" altLang="en-US" sz="1200" dirty="0" smtClean="0"/>
              <a:t>Stabilizers (Preservative, emulsifiers, viscosity enhancers, antioxidants..)</a:t>
            </a:r>
          </a:p>
          <a:p>
            <a:pPr>
              <a:buFont typeface="Wingdings" charset="2"/>
              <a:buChar char="q"/>
            </a:pPr>
            <a:r>
              <a:rPr lang="en-US" altLang="en-US" sz="1200" dirty="0" smtClean="0"/>
              <a:t>Humectants (in creams) = like polyols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0CE51-D584-A54E-9E4B-574214F3A4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07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 smtClean="0"/>
              <a:t>Are used as carriers for API of other.</a:t>
            </a:r>
          </a:p>
          <a:p>
            <a:r>
              <a:rPr lang="en-US" altLang="en-US" dirty="0" smtClean="0"/>
              <a:t>Are different types with different chemical compositions (single or compound), melting properties and density.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altLang="en-US" dirty="0" smtClean="0"/>
              <a:t>Hydrocarbons (oleaginous): Solid like petrolatum (Vaseline®), white (pure) and yellow (with wax) types, and liquid (mineral oil like liquid paraffin).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altLang="en-US" dirty="0" smtClean="0"/>
              <a:t>Hydrocarbon waxes, as naturally obtained, we have </a:t>
            </a:r>
            <a:r>
              <a:rPr lang="en-US" altLang="en-US" dirty="0" err="1" smtClean="0"/>
              <a:t>Ozokerite</a:t>
            </a:r>
            <a:r>
              <a:rPr lang="en-US" altLang="en-US" dirty="0" smtClean="0"/>
              <a:t> (earth wax) and paraffin waxes (from petroleum) which are synthetic waxes developed from vegetable oils.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altLang="en-US" dirty="0" smtClean="0"/>
              <a:t>Oleaginous substances (vegetable oils) like peanut oil, almond oil, sesame oil and olive oils may be involved within these bases. (need for antioxidants).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altLang="en-US" dirty="0" smtClean="0"/>
              <a:t>Fatty acids and alcohols: like stearic and palmitic acids (used with emulsion base), </a:t>
            </a:r>
            <a:r>
              <a:rPr lang="en-US" altLang="en-US" dirty="0" err="1" smtClean="0"/>
              <a:t>stearyl</a:t>
            </a:r>
            <a:r>
              <a:rPr lang="en-US" altLang="en-US" dirty="0" smtClean="0"/>
              <a:t> alcohol and </a:t>
            </a:r>
            <a:r>
              <a:rPr lang="en-US" altLang="en-US" dirty="0" err="1" smtClean="0"/>
              <a:t>cetyl</a:t>
            </a:r>
            <a:r>
              <a:rPr lang="en-US" altLang="en-US" dirty="0" smtClean="0"/>
              <a:t> alcohol (as emulsifiers). 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altLang="en-US" dirty="0" smtClean="0"/>
              <a:t>Other bases of different sources like lanolin (animal), beeswax and carnauba (palm) wax.</a:t>
            </a:r>
            <a:endParaRPr lang="ar-IQ" altLang="en-US" dirty="0" smtClean="0">
              <a:ea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0CE51-D584-A54E-9E4B-574214F3A4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5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 smtClean="0"/>
              <a:t>Are used as carriers for API of other.</a:t>
            </a:r>
          </a:p>
          <a:p>
            <a:r>
              <a:rPr lang="en-US" altLang="en-US" dirty="0" smtClean="0"/>
              <a:t>Are different types with different chemical compositions (single or compound), melting properties and density.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altLang="en-US" dirty="0" smtClean="0"/>
              <a:t>Hydrocarbons (oleaginous): Solid like petrolatum (Vaseline®), white (pure) and yellow (with wax) types, and liquid (mineral oil like liquid paraffin).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altLang="en-US" dirty="0" smtClean="0"/>
              <a:t>Hydrocarbon waxes, as naturally obtained, we have </a:t>
            </a:r>
            <a:r>
              <a:rPr lang="en-US" altLang="en-US" dirty="0" err="1" smtClean="0"/>
              <a:t>Ozokerite</a:t>
            </a:r>
            <a:r>
              <a:rPr lang="en-US" altLang="en-US" dirty="0" smtClean="0"/>
              <a:t> (earth wax) and paraffin waxes (from petroleum) which are synthetic waxes developed from vegetable oils.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altLang="en-US" dirty="0" smtClean="0"/>
              <a:t>Oleaginous substances (vegetable oils) like peanut oil, almond oil, sesame oil and olive oils may be involved within these bases. (need for antioxidants).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altLang="en-US" dirty="0" smtClean="0"/>
              <a:t>Fatty acids and alcohols: like stearic and palmitic acids (used with emulsion base), </a:t>
            </a:r>
            <a:r>
              <a:rPr lang="en-US" altLang="en-US" dirty="0" err="1" smtClean="0"/>
              <a:t>stearyl</a:t>
            </a:r>
            <a:r>
              <a:rPr lang="en-US" altLang="en-US" dirty="0" smtClean="0"/>
              <a:t> alcohol and </a:t>
            </a:r>
            <a:r>
              <a:rPr lang="en-US" altLang="en-US" dirty="0" err="1" smtClean="0"/>
              <a:t>cetyl</a:t>
            </a:r>
            <a:r>
              <a:rPr lang="en-US" altLang="en-US" dirty="0" smtClean="0"/>
              <a:t> alcohol (as emulsifiers). 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altLang="en-US" smtClean="0"/>
              <a:t>Other bases of different sources like lanolin (animal), beeswax and carnauba (palm) wax.</a:t>
            </a:r>
            <a:endParaRPr lang="ar-IQ" altLang="en-US" dirty="0" smtClean="0">
              <a:ea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0CE51-D584-A54E-9E4B-574214F3A4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00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lnSpc>
                <a:spcPct val="170000"/>
              </a:lnSpc>
              <a:buFont typeface="+mj-lt"/>
              <a:buAutoNum type="arabicPeriod" startAt="6"/>
            </a:pPr>
            <a:r>
              <a:rPr lang="en-US" altLang="en-US" dirty="0" smtClean="0"/>
              <a:t>Emulsifiers like soaps and other surfactants (one or combination) used as stabilizers for bases (emulsion type) by increasing the viscosity or decreasing the interfacial tension.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 startAt="6"/>
            </a:pPr>
            <a:r>
              <a:rPr lang="en-US" altLang="en-US" dirty="0" smtClean="0"/>
              <a:t>Polyols like </a:t>
            </a:r>
            <a:r>
              <a:rPr lang="en-US" altLang="en-US" dirty="0" err="1" smtClean="0"/>
              <a:t>glycerine</a:t>
            </a:r>
            <a:r>
              <a:rPr lang="en-US" altLang="en-US" dirty="0" smtClean="0"/>
              <a:t>, PG, sorbitol 70% and low </a:t>
            </a:r>
            <a:r>
              <a:rPr lang="en-US" altLang="en-US" dirty="0" err="1" smtClean="0"/>
              <a:t>mol.wt</a:t>
            </a:r>
            <a:r>
              <a:rPr lang="en-US" altLang="en-US" dirty="0" smtClean="0"/>
              <a:t> PEG. They can change the hydrophilicity and viscosity of bases (prevent the creams from drying out and improve its spreading).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 startAt="6"/>
            </a:pPr>
            <a:r>
              <a:rPr lang="en-US" altLang="en-US" dirty="0" smtClean="0"/>
              <a:t>Water soluble bases are prepared from mixtures of high- and low- </a:t>
            </a:r>
            <a:r>
              <a:rPr lang="en-US" altLang="en-US" dirty="0" err="1" smtClean="0"/>
              <a:t>mol.wt</a:t>
            </a:r>
            <a:r>
              <a:rPr lang="en-US" altLang="en-US" dirty="0" smtClean="0"/>
              <a:t>. PEG.s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 startAt="6"/>
            </a:pPr>
            <a:r>
              <a:rPr lang="en-US" altLang="en-US" dirty="0" smtClean="0"/>
              <a:t>Jellies are water soluble bases prepared from natural gums such as </a:t>
            </a:r>
            <a:r>
              <a:rPr lang="en-US" altLang="en-US" dirty="0" err="1" smtClean="0"/>
              <a:t>tragacanth</a:t>
            </a:r>
            <a:r>
              <a:rPr lang="en-US" altLang="en-US" dirty="0" smtClean="0"/>
              <a:t>, pectin, alginate or synthetic cellulose polymers.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0CE51-D584-A54E-9E4B-574214F3A4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06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absorption bases are of two types: the anhydrous form and the emulsion form. Anhydrous lanolin and hydrophilic petrolatum are examples of anhydrous vehicles that absorb water to form water-in-oil emulsions.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0CE51-D584-A54E-9E4B-574214F3A4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75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Hydrophilic ointment is an example of a water-in-oil absorption base type vehicle that does not have any lanolin or its derivatives in the formula.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0CE51-D584-A54E-9E4B-574214F3A4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31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A661-5DBC-AA43-AFC7-4E75B23CD91E}" type="datetime1">
              <a:rPr lang="en-GB" smtClean="0"/>
              <a:t>29/12/2018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2838"/>
            <a:ext cx="9144000" cy="14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86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55857-5687-2D4C-898A-49C24CA21E16}" type="datetime1">
              <a:rPr lang="en-GB" smtClean="0"/>
              <a:t>29/12/2018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7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1D9E-D57F-2347-8635-98279C8D05D7}" type="datetime1">
              <a:rPr lang="en-GB" smtClean="0"/>
              <a:t>29/12/2018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37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853" y="68866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453C-F16C-2240-9391-ED9F5F71AAFB}" type="datetime1">
              <a:rPr lang="en-GB" smtClean="0"/>
              <a:t>29/12/2018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7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23AA-55FA-094D-9F19-BE12E64947A9}" type="datetime1">
              <a:rPr lang="en-GB" smtClean="0"/>
              <a:t>29/12/2018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2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4EFA9-2EF6-564D-A721-A63013BD754D}" type="datetime1">
              <a:rPr lang="en-GB" smtClean="0"/>
              <a:t>29/12/2018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3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9CC2-072A-DD4C-8505-ADE3B878FC02}" type="datetime1">
              <a:rPr lang="en-GB" smtClean="0"/>
              <a:t>29/12/2018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64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7EA-7D4B-7443-8F6F-E48F4B8F0700}" type="datetime1">
              <a:rPr lang="en-GB" smtClean="0"/>
              <a:t>29/12/2018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8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C257-92D9-0840-9EE3-1E8CF98C1DC5}" type="datetime1">
              <a:rPr lang="en-GB" smtClean="0"/>
              <a:t>29/12/2018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73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DADF-C6A3-204E-B422-4A6ADD70D266}" type="datetime1">
              <a:rPr lang="en-GB" smtClean="0"/>
              <a:t>29/12/2018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7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31F0-7FF2-604F-8A2F-52C26ACE5774}" type="datetime1">
              <a:rPr lang="en-GB" smtClean="0"/>
              <a:t>29/12/2018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5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853" y="205298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45CB4-AF10-B941-820F-9B9A7B9F303F}" type="datetime1">
              <a:rPr lang="en-GB" smtClean="0"/>
              <a:t>29/12/2018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2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microsoft.com/office/2007/relationships/hdphoto" Target="../media/hdphoto1.wdp"/><Relationship Id="rId5" Type="http://schemas.openxmlformats.org/officeDocument/2006/relationships/image" Target="../media/image5.jpeg"/><Relationship Id="rId6" Type="http://schemas.microsoft.com/office/2007/relationships/hdphoto" Target="../media/hdphoto2.wdp"/><Relationship Id="rId7" Type="http://schemas.openxmlformats.org/officeDocument/2006/relationships/image" Target="../media/image6.jpeg"/><Relationship Id="rId8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microsoft.com/office/2007/relationships/hdphoto" Target="../media/hdphoto4.wdp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685800" y="440740"/>
            <a:ext cx="7358063" cy="1464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 smtClean="0"/>
              <a:t>Industrial Pharmacy II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029904"/>
            <a:ext cx="7358063" cy="153590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>
            <a:lvl1pPr marL="8382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187517" indent="0" algn="ctr">
              <a:lnSpc>
                <a:spcPct val="50000"/>
              </a:lnSpc>
              <a:buNone/>
              <a:defRPr/>
            </a:pPr>
            <a:endParaRPr lang="en-US" dirty="0" smtClean="0"/>
          </a:p>
          <a:p>
            <a:pPr marL="187517" indent="0" algn="ctr">
              <a:lnSpc>
                <a:spcPct val="50000"/>
              </a:lnSpc>
              <a:buNone/>
              <a:defRPr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By</a:t>
            </a:r>
          </a:p>
          <a:p>
            <a:pPr marL="187517" indent="0" algn="ctr">
              <a:lnSpc>
                <a:spcPct val="50000"/>
              </a:lnSpc>
              <a:buNone/>
              <a:defRPr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Dr. Mohammed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</a:rPr>
              <a:t>Sabbar</a:t>
            </a:r>
            <a:endParaRPr lang="en-US" sz="4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87517" indent="0" algn="ctr">
              <a:lnSpc>
                <a:spcPct val="50000"/>
              </a:lnSpc>
              <a:buNone/>
              <a:defRPr/>
            </a:pPr>
            <a:endParaRPr lang="en-US" sz="4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87517" indent="0" algn="ctr">
              <a:lnSpc>
                <a:spcPct val="50000"/>
              </a:lnSpc>
              <a:buNone/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en-US" b="1" baseline="30000" dirty="0" smtClean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Oct. 2018</a:t>
            </a:r>
          </a:p>
        </p:txBody>
      </p:sp>
      <p:sp>
        <p:nvSpPr>
          <p:cNvPr id="6" name="Rectangle 5"/>
          <p:cNvSpPr/>
          <p:nvPr/>
        </p:nvSpPr>
        <p:spPr>
          <a:xfrm>
            <a:off x="1238271" y="5160954"/>
            <a:ext cx="4400757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>
                <a:ln/>
                <a:solidFill>
                  <a:srgbClr val="C00000"/>
                </a:solidFill>
              </a:rPr>
              <a:t>http://</a:t>
            </a:r>
            <a:r>
              <a:rPr lang="en-US" sz="4000" b="1" dirty="0" err="1">
                <a:ln/>
                <a:solidFill>
                  <a:srgbClr val="C00000"/>
                </a:solidFill>
              </a:rPr>
              <a:t>bit.do</a:t>
            </a:r>
            <a:r>
              <a:rPr lang="en-US" sz="4000" b="1" dirty="0">
                <a:ln/>
                <a:solidFill>
                  <a:srgbClr val="C00000"/>
                </a:solidFill>
              </a:rPr>
              <a:t>/ex2a6</a:t>
            </a:r>
          </a:p>
        </p:txBody>
      </p:sp>
      <p:pic>
        <p:nvPicPr>
          <p:cNvPr id="7" name="Picture 2" descr="R C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691" y="4408121"/>
            <a:ext cx="2082077" cy="208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60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853" y="-308859"/>
            <a:ext cx="8229600" cy="1143000"/>
          </a:xfrm>
        </p:spPr>
        <p:txBody>
          <a:bodyPr/>
          <a:lstStyle/>
          <a:p>
            <a:r>
              <a:rPr lang="en-US" smtClean="0"/>
              <a:t>Bases: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852" y="958474"/>
            <a:ext cx="8509601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1- Hydrocarbon: </a:t>
            </a:r>
            <a:r>
              <a:rPr lang="en-US" dirty="0"/>
              <a:t>Petrolatum and white </a:t>
            </a:r>
            <a:r>
              <a:rPr lang="en-US" dirty="0" smtClean="0"/>
              <a:t>ointment</a:t>
            </a:r>
            <a:r>
              <a:rPr lang="en-US" dirty="0"/>
              <a:t>, </a:t>
            </a:r>
            <a:r>
              <a:rPr lang="en-US" dirty="0" smtClean="0"/>
              <a:t>with </a:t>
            </a:r>
            <a:r>
              <a:rPr lang="en-US" dirty="0"/>
              <a:t>5% beeswax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smtClean="0"/>
              <a:t>2- Absorption:</a:t>
            </a:r>
            <a:r>
              <a:rPr lang="en-US" dirty="0"/>
              <a:t> </a:t>
            </a:r>
            <a:r>
              <a:rPr lang="en-US" dirty="0" smtClean="0"/>
              <a:t>Anhydrous </a:t>
            </a:r>
            <a:r>
              <a:rPr lang="en-US" dirty="0"/>
              <a:t>form and the emulsion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461" y="2522755"/>
            <a:ext cx="5332992" cy="21488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71637"/>
            <a:ext cx="5569527" cy="207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8669"/>
            <a:ext cx="8229600" cy="4525963"/>
          </a:xfrm>
        </p:spPr>
        <p:txBody>
          <a:bodyPr/>
          <a:lstStyle/>
          <a:p>
            <a:r>
              <a:rPr lang="en-US"/>
              <a:t>example of a water-in-oil absorption base type vehicle that does not have any lanolin or its derivatives in the formula.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59" y="2514831"/>
            <a:ext cx="7538388" cy="369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2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871" y="903055"/>
            <a:ext cx="8229600" cy="4525963"/>
          </a:xfrm>
        </p:spPr>
        <p:txBody>
          <a:bodyPr/>
          <a:lstStyle/>
          <a:p>
            <a:pPr marL="358775" indent="-358775">
              <a:buNone/>
            </a:pPr>
            <a:r>
              <a:rPr lang="en-US" dirty="0" smtClean="0"/>
              <a:t>3-Water-Removable Bases : </a:t>
            </a:r>
            <a:r>
              <a:rPr lang="en-US" dirty="0"/>
              <a:t>are oil-in-water</a:t>
            </a:r>
          </a:p>
          <a:p>
            <a:pPr marL="0" indent="0">
              <a:buNone/>
            </a:pPr>
            <a:r>
              <a:rPr lang="en-US" dirty="0"/>
              <a:t>emulsions and are referred to as “creams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4- Water-Soluble Bases : prepared from mixtures </a:t>
            </a:r>
            <a:r>
              <a:rPr lang="en-US" dirty="0"/>
              <a:t>of high- and </a:t>
            </a:r>
            <a:r>
              <a:rPr lang="en-US" dirty="0" smtClean="0"/>
              <a:t>low-molecular-weight of PEG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4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0" y="793749"/>
            <a:ext cx="9067800" cy="57451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Pastes</a:t>
            </a:r>
            <a:r>
              <a:rPr lang="en-US" dirty="0"/>
              <a:t>,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Gels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Ophthalmic </a:t>
            </a:r>
            <a:r>
              <a:rPr lang="en-US" altLang="en-US" dirty="0"/>
              <a:t>ointments require specific types of </a:t>
            </a:r>
            <a:r>
              <a:rPr lang="en-US" altLang="en-US" dirty="0" smtClean="0"/>
              <a:t>bases</a:t>
            </a:r>
          </a:p>
          <a:p>
            <a:pPr marL="514350" indent="-514350">
              <a:buFont typeface="+mj-lt"/>
              <a:buAutoNum type="arabicPeriod"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 smtClean="0"/>
              <a:t>Preservatives </a:t>
            </a:r>
            <a:r>
              <a:rPr lang="en-US" altLang="en-US" dirty="0"/>
              <a:t>are varied with variation of semisolids (irritancy, compatibility, stability, free water ratio and potency variations) and needed for evaluation using preservative efficacy tests.</a:t>
            </a:r>
            <a:endParaRPr lang="ar-IQ" altLang="en-US" dirty="0">
              <a:ea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F85A63-677C-7342-A15B-21590B6FA048}" type="slidenum">
              <a:rPr lang="en-US" altLang="en-US">
                <a:solidFill>
                  <a:srgbClr val="8989D1"/>
                </a:solidFill>
              </a:rPr>
              <a:pPr eaLnBrk="1" hangingPunct="1"/>
              <a:t>13</a:t>
            </a:fld>
            <a:endParaRPr lang="en-US" altLang="en-US">
              <a:solidFill>
                <a:srgbClr val="8989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41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وان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792163"/>
          </a:xfrm>
        </p:spPr>
        <p:txBody>
          <a:bodyPr>
            <a:normAutofit fontScale="90000"/>
          </a:bodyPr>
          <a:lstStyle/>
          <a:p>
            <a:r>
              <a:rPr lang="en-US" altLang="en-US" b="1">
                <a:solidFill>
                  <a:srgbClr val="FF0000"/>
                </a:solidFill>
              </a:rPr>
              <a:t>Methods of preparation </a:t>
            </a:r>
            <a:br>
              <a:rPr lang="en-US" altLang="en-US" b="1">
                <a:solidFill>
                  <a:srgbClr val="FF0000"/>
                </a:solidFill>
              </a:rPr>
            </a:br>
            <a:endParaRPr lang="ar-IQ" altLang="en-US">
              <a:solidFill>
                <a:srgbClr val="FF0000"/>
              </a:solidFill>
              <a:ea typeface="Times New Roman" charset="0"/>
            </a:endParaRPr>
          </a:p>
        </p:txBody>
      </p:sp>
      <p:sp>
        <p:nvSpPr>
          <p:cNvPr id="11267" name="عنصر نائب للمحتوى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4525963"/>
          </a:xfrm>
        </p:spPr>
        <p:txBody>
          <a:bodyPr/>
          <a:lstStyle/>
          <a:p>
            <a:r>
              <a:rPr lang="en-US" altLang="en-US" sz="3600"/>
              <a:t>Primarily depend on the nature of ingredients, quantities (small or large scale)</a:t>
            </a:r>
          </a:p>
          <a:p>
            <a:r>
              <a:rPr lang="en-US" altLang="en-US" sz="3600"/>
              <a:t>In general , we have:</a:t>
            </a:r>
          </a:p>
          <a:p>
            <a:pPr>
              <a:buFont typeface="Arial" charset="0"/>
              <a:buNone/>
            </a:pPr>
            <a:r>
              <a:rPr lang="en-US" altLang="en-US" sz="3600"/>
              <a:t>- Incorporation (cold method),</a:t>
            </a:r>
          </a:p>
          <a:p>
            <a:pPr>
              <a:buFont typeface="Arial" charset="0"/>
              <a:buNone/>
            </a:pPr>
            <a:r>
              <a:rPr lang="en-US" altLang="en-US" sz="3600"/>
              <a:t>- Trituration (mixing principle with milling).</a:t>
            </a:r>
          </a:p>
          <a:p>
            <a:pPr>
              <a:buFontTx/>
              <a:buChar char="-"/>
            </a:pPr>
            <a:r>
              <a:rPr lang="en-US" altLang="en-US" sz="3600"/>
              <a:t>Levigation (use of levigating agent) </a:t>
            </a:r>
          </a:p>
          <a:p>
            <a:pPr>
              <a:buFontTx/>
              <a:buChar char="-"/>
            </a:pPr>
            <a:r>
              <a:rPr lang="en-US" altLang="en-US" sz="3600"/>
              <a:t>Fusion (Hot method). </a:t>
            </a:r>
          </a:p>
          <a:p>
            <a:pPr>
              <a:buFont typeface="Arial" charset="0"/>
              <a:buNone/>
            </a:pPr>
            <a:endParaRPr lang="ar-IQ" altLang="en-US">
              <a:ea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6B82D8-673F-4A47-8470-867C46E48385}" type="slidenum">
              <a:rPr lang="en-US" altLang="en-US">
                <a:solidFill>
                  <a:srgbClr val="8989D1"/>
                </a:solidFill>
              </a:rPr>
              <a:pPr eaLnBrk="1" hangingPunct="1"/>
              <a:t>14</a:t>
            </a:fld>
            <a:endParaRPr lang="en-US" altLang="en-US">
              <a:solidFill>
                <a:srgbClr val="8989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4288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The general steps for </a:t>
            </a:r>
            <a:r>
              <a:rPr lang="en-US" altLang="en-US" b="1" dirty="0" smtClean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semisolid</a:t>
            </a:r>
            <a:endParaRPr lang="en-US" altLang="en-US" b="1" dirty="0">
              <a:solidFill>
                <a:srgbClr val="C0000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525963"/>
          </a:xfrm>
        </p:spPr>
        <p:txBody>
          <a:bodyPr rtlCol="0">
            <a:normAutofit fontScale="85000" lnSpcReduction="10000"/>
          </a:bodyPr>
          <a:lstStyle/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en-US" b="1" dirty="0" smtClean="0"/>
              <a:t>Preparation and selection of ingredients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en-US" b="1" dirty="0" smtClean="0"/>
              <a:t>Milling or homogenization (if needed)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en-US" b="1" dirty="0" smtClean="0"/>
              <a:t>Melting (for meltable heat stable ingredients) = fusion 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en-US" b="1" dirty="0" smtClean="0"/>
              <a:t>Mixing  (of liquid, of solids, of semisolids) 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en-US" b="1" dirty="0" smtClean="0"/>
              <a:t>Dispersing /emulsification/ incorporation 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en-US" b="1" dirty="0" smtClean="0"/>
              <a:t>Milling or homogenization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en-US" b="1" dirty="0" smtClean="0"/>
              <a:t>Filling and packaging : inside the selected containers (tubes or jars), (glass, metal or plastic), followed by labeling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en-US" b="1" dirty="0" smtClean="0"/>
              <a:t>Storage 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en-US" b="1" dirty="0" smtClean="0"/>
              <a:t>Q.C. (in-processing and finishing)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DCC406-25E3-4745-9431-8CB0EA1092B4}" type="slidenum">
              <a:rPr lang="en-US" altLang="en-US">
                <a:solidFill>
                  <a:srgbClr val="8989D1"/>
                </a:solidFill>
              </a:rPr>
              <a:pPr eaLnBrk="1" hangingPunct="1"/>
              <a:t>15</a:t>
            </a:fld>
            <a:endParaRPr lang="en-US" altLang="en-US">
              <a:solidFill>
                <a:srgbClr val="8989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عنوان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altLang="en-US" b="1">
                <a:solidFill>
                  <a:srgbClr val="FF0000"/>
                </a:solidFill>
              </a:rPr>
              <a:t>Equipment involved</a:t>
            </a:r>
            <a:endParaRPr lang="ar-IQ" altLang="en-US" b="1">
              <a:solidFill>
                <a:srgbClr val="FF0000"/>
              </a:solidFill>
              <a:ea typeface="Times New Roman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4724400"/>
          </a:xfrm>
        </p:spPr>
        <p:txBody>
          <a:bodyPr/>
          <a:lstStyle/>
          <a:p>
            <a:r>
              <a:rPr lang="en-US" altLang="en-US" i="1">
                <a:solidFill>
                  <a:srgbClr val="1F182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Mixers : Kettle and tank fitted with agitator (high shear mixers) , tumbler, Blade mixers and kneaders</a:t>
            </a:r>
          </a:p>
          <a:p>
            <a:r>
              <a:rPr lang="en-US" altLang="en-US" i="1">
                <a:solidFill>
                  <a:srgbClr val="1F182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Homogenizers, colloid mills, roller mills, hammer mill, ball mill, micronizer</a:t>
            </a:r>
          </a:p>
          <a:p>
            <a:r>
              <a:rPr lang="en-US" altLang="en-US" i="1">
                <a:solidFill>
                  <a:srgbClr val="1F182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Filling and packaging machines </a:t>
            </a:r>
          </a:p>
          <a:p>
            <a:endParaRPr lang="ar-IQ" altLang="en-US">
              <a:ea typeface="Arial" charset="0"/>
            </a:endParaRPr>
          </a:p>
        </p:txBody>
      </p:sp>
      <p:sp>
        <p:nvSpPr>
          <p:cNvPr id="15364" name="AutoShape 2" descr="data:image/jpeg;base64,/9j/4AAQSkZJRgABAQAAAQABAAD/2wCEAAkGBhISEBQUEhQUFRQVFxUQFxUSFBYUFBYUFhUVFBUQFRQXHCYeFx0lGhIVHy8gIycpLiwsFR4xNTA2NSYrLCkBCQoKDgwOFA8PFCkYFBgpKSkpKSkpKTYpKSkpKSkpKSkpKSkpKSkpKSkpKSkpKSkpKSkpKSkpKSkpKSkpKSkpKf/AABEIAMgAyAMBIgACEQEDEQH/xAAbAAABBQEBAAAAAAAAAAAAAAAAAwQFBgcBAv/EAE4QAAIBAgMDBgUQCAUDBQAAAAECAwARBBIhBRMxBiJBUWFxBzKBgpEUI0JDUmJjZIOhoqTCw+LjFhcYM4SxwfA0csTR4RWS8QgkU1Sy/8QAFwEBAQEBAAAAAAAAAAAAAAAAAAECA//EABoRAQEBAQEBAQAAAAAAAAAAAAABETECEiH/2gAMAwEAAhEDEQA/ANxooqneEDwgf9L3HrG+3289t3eXd7v3jXvvOzhQXGise/aC+JfWfyaP2gviX1n8mg2Gise/aC+JfWfyaP2g/iX1n8mg2Gise/aC+JfWfyaP2gviX1n8mg2Gise/aB+JfWfyaP2gfiX1n8mg2Gisf/aA+JfWfyaP2gPiX1n8mg2Cisg/X/8AEvrP5Nd/X98S+s/k0GvUVkP6/viX1n8mu/r9+JfWfyaDXaKyL9fvxL6z+TR+vz4l9Z/J/u9MGu0VkX6/T/8AS+s/k1z9fvxL6z+TQa9RWQ/r9+JfWfya7+v34l9Z/JoNdovWQ/r9+JfWfyat3IHl7/1Pfes7rdbv23eZt5vPeLa277eNBcKKKKArH/8A1Aj/AAX8T/p62Csi8Pi/4L+I/wBPSDHd3Xd3S2SjJWkIZKMlOBHXd1QNt3Ru6dCGu7qgbCKuiGnO6r1koGu6rohp0Iq9CKgabqu7qnsWHLMFUFidAACSe4DWrNsnwdzyazEQr1eNJ/2dHlPkoKbu6ntk8isTNYld2nHNJoT3JxPltWjbJ5MYbD2MaBnHtknObvB4L5BUsMMTx76mqrGwuQ2Gi1Yb2RdfXLZQfdKg09N6j+X/ACXDA4mIaqLSAAarpaSw6QLAjqI6qsG0cQyt6yq3UXZ3BcXJIWMKCAMxve5JAQ2saksFOs0YdRbiroxuVYDnRn0ix6QwPTapKMO3VcMVWblbybOFluo9Ze5TsPExHqtr5D2VBGOtIbCKjdU4KUCOgb7qtZ8Ay29Wfw/+orL93Wq+Atf8Z/D/AH9QatRRRUUVk3h3W/qP+I+4rWayzw3Jf1J/EfcUgyHd16EVOxFXtYK0hqIa9iGniw17ENAw3Nc3VSO4rzuKBgI69iGpbZ+wJp/3aEj3XBB5x08lW3ZXg7jUgztnPuVuF8p4n5quCh4PZkkrBYkZ2PQov6ery1b9k+DVjY4h8g9xHYse9zoPIDV7w2ESJQkaKi6aLYH/AHPeaVdwDxF72sCLdZuToNP/ABUDHZ+xIYBaGML0ZuLN2lzr5BXnH46KG+9bne4ALP2c0cO9iK84/EObjeLEo4Fba9ZMjG/ZzbVVMRj4UuDMJBfxUXKL9ZY3v32NRUriuVI03YtfgQQW4cS3BfJfvqGxO2izEKW1tfnMSRxykkn0fyrmV5OjdIQblVvcHoY3zekjupxhdnwZlW5NwxZuqNRmkIP+UEd7CoFZJisUaLxIE504Bhli+hdvP7aR2Xt1oJ+ePWnGWTLqRqSsoHSVue8Fh1VJ2LsWYWLnNYWsLjRR2BcqjqAphtPY7MQRcaejXT++ypqrPtXZKYiJon4MAQw1ym11kU9PWOsHtrJdo7NeGRo3FmU204HqYdYsRWjclNrZX9Ry6Ol90R4rLqTCD1jUjsuOgXV5Y8nN/HvEHrqDo9mupKd4vcDvrcZZZuaDFTsr/fTQ+GICkggNfLfTNbiV6WA6xwoGZStQ8CC29V/w/wB/WalK07wKr/i/kPv6UafRRRWVFZp4ZI7+pfl/ua0us88LSX9TfLfc1YVlogpRIaeLBS0eFvoNe7WtsmIgru4q1bN5IySWLWRffase5f8Ac1aNm8mYIrFVztfxnANu4cB6KuGqFszkrPPYquVfdOco8nSfIKtezuRMEYBkvIw91onkTp8pqysNCSdBxJ0AHWSTpUdjdrKgJXne+Y5Ix238Zu4Dy0/IHCxAaLew4AaD/immK2lHHxu3G4jFx23bh6Aaqm1uWsdipLyEdA9ZiHaFvnbziKgZ9uST2HBeFrkjs04f1paYtmK5cLl9bsPfFSba+xBIue06dlQOM5QSTaAFlJ6/GHubgaC+tlAHZTE7DlYZtFA1zMbCmqFo2usilh70MPKWH9KwqXj2JLKc0uZV7GJGvADj0d1Ru0I4hJkiOlucx1yi/jE8OOlta84jGYhx65KwQg2VSIwwsdVReI46kU82TyXkxbCKEWjjCtNISFGY636hxIVe9jrwlUjJyrZWO6ViOGX3RHG41La6X0t1VJ4farbmR5IVVnAQESZsq5g5ATLrfKOkcKmNxgMGthlmcaZVNo7j2Tt4znv0pnPylaeyMEABUqAAFSzLqBwOl6ihdtbiISlWlLc7MEYoo1AzkDmajpqOxvK+aR8otYgMoFuB149OhOopRds4iOLDLGCskrSRyObqz7ohQysLFCCzITYjUdtLYnA4fEXLRsuIVgrPAFzHXLvGjFo5FuNTZD21flEZtJgQkoLxMDlD2uY5EKkWZejxW16+qtJ5ObVGJgDHLvBzJAhuubX1xLewazFeqzDitMNjYbDLnjmkiZJI4y0b3BaRc6iRUcA5TGyC9+KWqHM+EwWK3uEZ7GySw3zI8d7sQDqG0UjXituDGg9cq+TW7kE0YVY3JLsFDujm+kSPaNQ2vPckA36xmruNxUeVljVbuLM372R7W1kxLgM+vBUWNB1HS20rhosRB0PHIvHoZT/I6DuI6xWP7d2G2GmaI6gaq3ukPA/0PaK1EQW6rSPA4lvVXyH31ULdVoXgkS3qn5H76lGi0UUVhRVE8J8d/U/yv3VXuqb4Q477j5X7urOlZ2sFWbkxJGVdQqiVCGLZec0baBrk9DXU2t4y9dRO4tTjZl0mV1Gqggi/FTxU/wB8a6MrdE9j6Se4cbVX8Z4SMKtshLA+yKkXBFwyxmzMLdJtx4HonopAwDKbg2ZSOBBF1b+Xl7qy7lxyWMWLzRAiPEFpBY+LJf1yIW6LnOOxzbxbUtwkSmP5emVuahy62Lm5BPSBay9fConGSyTNd5Gcmxtm0HZa9MZdiNAu8DI3TuSbyHrKgXv2g0vJtxLARwKjDib3IPdlB9Irm0eQ7Ay2aR40B6XPZfxeJ9FOUOGjuY0klYeyPrcffdjfy2qBVXbnSN224HyWGnkqxbH5PTTAOq5I7/vZOFz7gHxj6agYTSvK6i9ixsoXVjpwW+p6r8Naf7G5H4iY5su6jFrvIbKPJwJ9PdU7JhocMoSOzyzOsTO5OazXBckEFiL6XNgTe2lQe1+XckwAB0sLKpsguBxtq3zCqEY8Ose83iKZEYqJt4xBtcK27W/HTnG9gdFplFPtBUWIBTA7hVaIrZpHOUK0g0DE2Uby3ACpLZmBcgSsQvFndlughIKyDJwYZb6ddukU02I2KWS7XkLethct3ItYQ8CHWwF1YEVcRFuW4WOov19l9L31076kNi7GmMi805jrl9kwIt4vRw4nTWrFBs+J8ZbEq+DmKlyFYEYgWJLpNcgOFHOFs3MuCb6P/VGKWKSTAxDD4UANvZ0ImkU2BlWNyGIAOa7lav4GW29grEsU+KxBgSFWTLCRJiGkEzvkiNrA85dRrccb172W2MsVwUMOAgaxzYx8+KlJB55BYsrWUc028Ya66QW3ZIpZ0Jl5yIibxiWBKl2kfThq98wOpB7KctLh4I+dIjN4wuLXHX1H08b1NwOXwBD5sRKuJ6bWCgHzXN+6nE+IgIssSrYWJA6L91QWA5N4nEHOloY21zyKRe//AMcehby5R21dMFsiOEC13Yeze2byAaL5KvQ55HY+ZM0UgAjYnddBDdC9xHzjtpXlNs3fx9GddV7SeKdx/nTTEDQtwC84kmwX35PRVmTDKE3sxBsgdgNBotyTfXo4d1NGStBV68FqW9UfI/e1VsW5kkZyLFmLWHAXNwNOoWFXHwbpbf8AyX3tLwXaiiisKKqvLdb7n5T7urVVb5Yrfdef9irOlU14qbShlBK8QGt32NhrUi8dJlK6smfg95QviY5syEJG4yP7E5wWeHrJFi+nQzdQqf27ssYnDvDmysecj38SVblGPZckG3sWaqfsfks2EfEYt2tGsqvAhIDuzFs+XQ25juoHssutlF6umAxayxpIvBhe2lwelTbqYEadVToyOENGsmZSskeZWU6FWS4ZSRxIItepbCcn55EaSQPkjVjvSyhSQubdxhv3pPULi5qZ5f7NWJvVoj3ikCOVbgAMBZZiCCCSpynQi6oSOdULjdtlUWMyGRohugSdFVLgEEaagX066xZipPBxJEDeJHxJAcSTHPBGjKGRkjGjkg31PXcaWqL2vM8mUyTTyPpdpWK5QeAjhWwQadQ4V62YxMe7V7YiSzxBlO7azWOHZgQ0ecrlUjq4i4IUwGz45cyqJC2Yho2F3R/ckgAPqNGFgbG4U3FTFIbJ2nDHJG2pZGDZniLKOIvqTbTspV9kojZNzJvFZlURSFxJlcjMYmBYcCLhgL9FWHZ/IbJG0uIlXDx5SL3XMbgglSwIBsQOB7KeybcdSVwUKpJIqSyTyAMA8saylI4xzmN5O4XI0qsnGMxWXCqMTHHh4cqoedmmIaxc6CykKh5ovqw1qP2WMVOqx4JPU0GRQcTOmbETX1Log1Cm5IuQLa3o2nyNmfLIj+qpAtpUmAzX4kxEc1V7ONl6b032d4Q5MPhUU4bOFXIjbxowypzQWGQ3Nh0HyDpqpaTkKFzBkafNa80rkSqbhhJGy6REMARlvwsTVZ2rj54c2CaSOWMuqxymwAuSfU8gvaK7X6xxsRcCnkfKzau0Gy4dFhjHGXUIvQfXG1J7EBNSWxeQ0MF2lPqiVtWMg9ave5IiN82o8Z7npsKgjodhPKqPAIwJRd5JLhY1Ci27A1a5L6AEWC3NTWzuSmGhKtkV5V4O6jQ6c9IySqE2vcXPTe9TTXJ148NNT3V6ENvG9C8fKfY/OauBEoWNgLk+U/330rFghxY3t0KdPK3+3ppQSaWFgOzp79bny1Fba5U4fCj11+dxEUdmkPUctwEHaxFEOsfGJHggAAV33zqNBu4udYjtaw1pxytx9oRHfVzr/lU3PkJyj01G8mMaZs2JdMhdVjRb5ssY5xBNhckkE2A1v5We2cTvJmPQOYO4cfnJpiosJVw8H4/ffJ/eVVclWzkGP33yf3lX1wW6iiiuaiq7yu9r8/7FWKq/yrH7vz/sVfPUqrvrwprjJ8mUBS7ucqRra7Ed+gAvqx0W96X2hI6Rlo4jKw1yggADpZyfFUAXNv8AciM2Wm8ltPMytNZC2HQgMeKYZcQebGmhyqgNydXJsT1Q/ewf11jNiCLLFCCwjBtzI19gugu72LWJNhYU52Ts2eB2V0ypIu+VVzMEYvkZWbQXylAV4aKRqDUvhUgwsZyLHCgGZmLBQffSSOde8nrphsjlvhZRiGaQBIi5dm0XdrpfjmbQhr2HjgC5BrOh3icIksbRvqkilWsbG2lmU9DAgMD0FQayrF7NMeKeCaEu6vo+HJSVlsCsmU3RwVIaxW/EZhatWWcMA65srgOuZSjZWF1JVtVNraHpvTDbTyxxNNh44mnXKoeUE5IwxzOAPGy5ywB993VbBWNjbEw08kubECJUS5hljaLERwqoUlkcWNgDd1zLqeFTf6QQLERs5VeQvYy4kOFZSNcQjEHe2bLrw1B4aiD2Zg5cW+8Yy4qVCRvHYpHHfjlNwsel+3XhT/aOyWwsJLTxOLMCkl1K3BAMchYGS2vNk4gkXsctYBsPAyY3fvjFdpYWyEzPZRzcx3S23eUdYudfJSfJXlVHMJpp3CXaKyjm5uYyWFhf2tRYdVNX5S43F4YYTDqki5bNLGbErc5VdmsI9coa+p49NSXJjkj6mw5jnZZHZs7CMMqAcwCIsedIoK9QHPI4VZFSK8pZZWCYWK0YPOkawHz6emuJyYw+83jIGawATUxggeMATc346m3ZUkugAAsBp1ADsAr3LlQXkOUdAPjHtC/1OlaxCmbgB3AdQ6ALaAdgokIXRjY+5HjdnYPLUXiNugCyc0dfF/T7HuFQmO5TRxglmAt0k27tTUFnbF9XNHAgak954+iw7Kj8ft6GFbuwHUBqxI6FUa+SqRjeVzyaRaD3XHygH+voqK3ZdszEsx4ltT6TQTm2OXM8t1g9ZT3WhlPlGieTXt6KreGwRdwvSx1JuSelmJ4k2B1Jvrxp+uFqT2FhgJMxHi/zP9/PQXaB93CFXSwy6dZ6fST6BUfkpeA5hf8AvtNejHWpA23VWjkStt98n9uq+Vqx8jR+98z7dT1wizUUUVyaFV/lWf3fn/YqwVAcqVvu/P8AsVfPUquYjDrIjIeDAr6eB8hsfJVOxOy5XxC4dCqyGLOCCVZmXpB1GcGLQWyggdNjV3EdQu345YiMTCLyRg3ABLFdM2XXRiqlb9ICjoBrszucQMu18fisNJBjUw0Y3jFsRMGViI2B9bw6c5nDA2ygaceBNNtk4hIJV9TIpKWDS4wquZW4xRwi6xBxcWAZjmGovUbtyCTETRSK/rhYQ5s2VCpYhWznRbMx51iQHNtRVj5ceCxmeBsBHlIO5lTP4pBzriWdzqblgxJJN1NuNY9dWL5tLbWHWJXkcKDZgWuWsekjy3/7uuvYS2hHXfp7LdR0qDwvJaHCYQeq5i2Vd2MiAAuc2WygZpnzHQADN0rxp3sPbJmDLIgilQKWjDX5tgBJb2POuMoJy3TU3pKUz5Q7excTJhMJhuKApKi3jANw1gAEQqRrcjiD0io3Z/IDM28x0pmfju0Y5R/mkFie5bDjqauAk6Ojp7+2vExAXM7KiDizkAd2up7hrWsxCEUYRBHGiog0CoAqjtAH8+J6a9SlUGaVgi9vE/5UGrVA7V5bImmHXMdRvJBw7Uj6PO9FU3aHKB3bMzlmPEk3/wCANeA0paYu2N5XKukIy+/exfyDgvk1qsYrlESeJZmNutif5moKR2PjnILXy6Zz5p8Xzrdx4V7iiJFl5qnQ6klv8xOrDs0HZUC+J2o5vc6+5U3Pcx6O4XPdVd2ps+aYMTxGqgnqNwo8nTVkTCjqrr4Q0VWdl7R11B0tnQizA6AuL8b3HVrp0irVhYwQCLEHUEVC7S2VmIdObIvA9Y1GRuzU+nqpxsbGMmtiFvzk6UPQRfr+e1j0EwTZitTvBrYBRxP9T/49FNt4DaxuONx1DU93A0/2AmaQueC9Xujw/r81UWGNcoAHQLUE1wmuVpHDVi5Ge2+Z9uq7arHyN9t8z7dZ9cWLNRRRXJoVB8pfa/P+zU5UFym9r8/7NWdSohKCn871yNTTgJXVln+zNl4eKOaLFCIsjsjGVDI5iJDLHDpzLxnNzMpzNfutmytvyx4SESo7YgqQkZ0klRLKJ2J/dra2aRrAHWxJClXamGdSZMNHF6oa0YldVYxqMxDKGIvYsB2ZuBtamkODWCF5JllxUmXeyBil5GRS3OBb1zLzsoPNHsQLmoqJc4nETZ0CzSDmiRiUwkF9CsRbVyelxdmtrYWUWDBcnPUoWaWRsRKzCPMOYkYcFbqgPDQC596bXFVfEeFFTbJh2sLWvMijL0Cyxtp3V6w/hVndkj3ESo7ojHNJIcrOqswvYAgE8R0CpRaztRBogub+M404+xT5r8Oys625tx5JG3jtIwLKLnQAMRYACw4dAq0yy5Xdfcs3H+fdVIxkfr0uVbneSG7AEDntqq8O4tfhwHTUNGLPqTlXoPG/aqjVu8adte4YbHmg3Gucnn316eCdHDXtNOVwpOrak9J1J7z007hw3Z/fdRSEWFHeePUL9duny3p3HBTmPD9lOEwhoGy4ellwtPEw9qVCW6KCNk2aDUPjtmspzLx6RbQjqq4xYUt0Ur/05ba8auCiwS2jYg+McgB4gjnPqeu6i/TerpsXB5IV62558vD5rUYfYEKsGILEajNqASbkgcLnr7BUsq0QiFruSlrVwiqErVYOR4/e+Z9uoE1YOSHtvmfbrPrixY6KKK5NCoflAl8nnfZqYqH5QHxPO+zV89SowLXDXkPXrNXZl4akZpLAn+7dNLMabYlcy2orJdo7PyTOq+KGJX/KdV+Y28lcgwh49Wv9asm29m5ZQeg6cOngK8QbP1rIkNrYn/3D9pD/APcL1E+pSWJ62Ld5J4ntpXlHLllTtjX5rj+op9s6LNGrdYqhvDgqcrg6frFXctA3SACnCoKMpPCnWHwfXQN1iJOgpzFgLcaepGBwrtqBvktXkrTh1pPLVR4ApRTXCtcoPd64TXm1cZqDhNWDkh7b5n26rjGrHyO9t8z7dZ9cWLJRRRXJoVC8o2tu/O+zU1UFyn9r8/7NXz1KiQ1eiaSipRjXVkk714DV6ak2NUMdr4EOh7qjtkrmuG8dDlbt6nHYf6Gp7PeoPaI3EyzKLjxXHQyHj5Ra47RWbFQnLdMrxdxX5kP9DT7Ycl8PGez+ppDwggFYXU3B4EcCGV9fmHzUpyZjLYePq1//AEaokw9OI8OW7KViwgHHU0pc1R2KICnCkU3F6VSgWvReuCugVEctRkr3aug1QkwpE04em7UHM1eCKGFC0HMtWTkiP3vmfbqvgVYuSntnmfbrPrixYKKKK5NCoblCl8nnfZqZppjsDvLa2tfovxt29lWdFXyWrjGpw7A9/wDR/wCaTbk3f2z6H4q6fUZxAO1JM16sB5K/CfQ/FXByU+E+h+Kn1DEAteMRCGUg8DVk/Rb4T6H4q7+i/wAJ9D8VPqDK9uYOTdep1UsVcNFYXJVmAZOyxb0E1O8ndntDh0R7ZtTobgXJNr9PGrr+ivwn0PxUHkp8J9D8VT6hiu5a6sdWEclfhPofir2OTHwn0PxVfqGK9u69qKn/ANG/f/Q/FXP0Z+E+h+Kn1DEKBQanByb9/wDQ/FQeTnv/AKH4qfUMQNjRep48m/hPofirw3Ji/tn0PxU+oYgiaSap/wDRT4X6H4q5+ifwv0PxU+oYr5WuAVY/0V+E+h+Kufop8J9D8VPqGIAVYOSvtnmfboHJT4T6H4qf7K2Vuc3OzZrdFrWv2n3VZ9epYsiRooorCiiiigKKKKAooooCiiigKKKKAooooCiiigKKKKAooooCiiigKKKKAooooCiii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ar-IQ" altLang="en-US">
              <a:ea typeface="Arial" charset="0"/>
            </a:endParaRPr>
          </a:p>
        </p:txBody>
      </p:sp>
      <p:pic>
        <p:nvPicPr>
          <p:cNvPr id="15365" name="Picture 3" descr="C:\Users\DELL\Pictures\blade-mixer-250x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0"/>
            <a:ext cx="3886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 descr="C:\Users\DELL\Pictures\Cream-Paste-Ointment-Filling-Mach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457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896357-8089-A948-8E42-B7CC815F8AD7}" type="slidenum">
              <a:rPr lang="en-US" altLang="en-US">
                <a:solidFill>
                  <a:srgbClr val="8989D1"/>
                </a:solidFill>
              </a:rPr>
              <a:pPr eaLnBrk="1" hangingPunct="1"/>
              <a:t>16</a:t>
            </a:fld>
            <a:endParaRPr lang="en-US" altLang="en-US">
              <a:solidFill>
                <a:srgbClr val="8989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5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58293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en-US" sz="25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en-US" sz="33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Storage properties:</a:t>
            </a:r>
            <a:endParaRPr lang="en-US" altLang="en-US" sz="3300" b="1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 eaLnBrk="1" hangingPunct="1">
              <a:lnSpc>
                <a:spcPct val="80000"/>
              </a:lnSpc>
              <a:buFont typeface="Wingdings 3" charset="2"/>
              <a:buChar char=""/>
            </a:pPr>
            <a:r>
              <a:rPr lang="en-US" altLang="en-US" sz="3100" dirty="0">
                <a:latin typeface="Times New Roman" charset="0"/>
                <a:ea typeface="Times New Roman" charset="0"/>
                <a:cs typeface="Times New Roman" charset="0"/>
              </a:rPr>
              <a:t>Storage of semisolids should be at temperatures not exceeding 25° </a:t>
            </a:r>
            <a:r>
              <a:rPr lang="en-US" alt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C unless </a:t>
            </a:r>
            <a:r>
              <a:rPr lang="en-US" altLang="en-US" sz="3100" dirty="0">
                <a:latin typeface="Times New Roman" charset="0"/>
                <a:ea typeface="Times New Roman" charset="0"/>
                <a:cs typeface="Times New Roman" charset="0"/>
              </a:rPr>
              <a:t>otherwise authorized. </a:t>
            </a:r>
          </a:p>
          <a:p>
            <a:pPr algn="just" eaLnBrk="1" hangingPunct="1">
              <a:lnSpc>
                <a:spcPct val="80000"/>
              </a:lnSpc>
              <a:buFont typeface="Wingdings 3" charset="2"/>
              <a:buChar char=""/>
            </a:pPr>
            <a:r>
              <a:rPr lang="en-US" altLang="en-US" sz="3100" dirty="0">
                <a:latin typeface="Times New Roman" charset="0"/>
                <a:ea typeface="Times New Roman" charset="0"/>
                <a:cs typeface="Times New Roman" charset="0"/>
              </a:rPr>
              <a:t>They should not be allowed to freeze and must be stored in a well-closed container or, if the preparation contains water or other volatile ingredients, store in an air-tight container.</a:t>
            </a:r>
          </a:p>
          <a:p>
            <a:pPr algn="just" eaLnBrk="1" hangingPunct="1">
              <a:lnSpc>
                <a:spcPct val="80000"/>
              </a:lnSpc>
              <a:buFont typeface="Wingdings 3" charset="2"/>
              <a:buChar char=""/>
            </a:pPr>
            <a:r>
              <a:rPr lang="en-US" altLang="en-US" sz="3100" dirty="0">
                <a:latin typeface="Times New Roman" charset="0"/>
                <a:ea typeface="Times New Roman" charset="0"/>
                <a:cs typeface="Times New Roman" charset="0"/>
              </a:rPr>
              <a:t> The containers are preferably </a:t>
            </a:r>
            <a:r>
              <a:rPr lang="en-US" altLang="en-US" sz="3100" dirty="0" err="1">
                <a:latin typeface="Times New Roman" charset="0"/>
                <a:ea typeface="Times New Roman" charset="0"/>
                <a:cs typeface="Times New Roman" charset="0"/>
              </a:rPr>
              <a:t>collapsable</a:t>
            </a:r>
            <a:r>
              <a:rPr lang="en-US" altLang="en-US" sz="3100" dirty="0">
                <a:latin typeface="Times New Roman" charset="0"/>
                <a:ea typeface="Times New Roman" charset="0"/>
                <a:cs typeface="Times New Roman" charset="0"/>
              </a:rPr>
              <a:t> metal tubes from which the preparation may be readily extruded. </a:t>
            </a:r>
          </a:p>
          <a:p>
            <a:pPr algn="just" eaLnBrk="1" hangingPunct="1">
              <a:lnSpc>
                <a:spcPct val="80000"/>
              </a:lnSpc>
              <a:buFont typeface="Wingdings 3" charset="2"/>
              <a:buChar char=""/>
            </a:pPr>
            <a:r>
              <a:rPr lang="en-US" altLang="en-US" sz="3100" dirty="0">
                <a:latin typeface="Times New Roman" charset="0"/>
                <a:ea typeface="Times New Roman" charset="0"/>
                <a:cs typeface="Times New Roman" charset="0"/>
              </a:rPr>
              <a:t>If the preparation is sterile, store in a sterile, airtight, tamper-proof container.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76B90E-C342-2046-A0B8-E3B8D4119B13}" type="slidenum">
              <a:rPr lang="en-US" altLang="en-US">
                <a:solidFill>
                  <a:srgbClr val="8989D1"/>
                </a:solidFill>
              </a:rPr>
              <a:pPr eaLnBrk="1" hangingPunct="1"/>
              <a:t>17</a:t>
            </a:fld>
            <a:endParaRPr lang="en-US" altLang="en-US">
              <a:solidFill>
                <a:srgbClr val="8989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65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Evaluation</a:t>
            </a:r>
            <a:endParaRPr lang="ar-IQ" altLang="en-US" b="1">
              <a:solidFill>
                <a:srgbClr val="FF0000"/>
              </a:solidFill>
              <a:ea typeface="Times New Roman" charset="0"/>
            </a:endParaRPr>
          </a:p>
        </p:txBody>
      </p:sp>
      <p:sp>
        <p:nvSpPr>
          <p:cNvPr id="16387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3962400"/>
          </a:xfrm>
        </p:spPr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en-US" dirty="0" smtClean="0"/>
              <a:t> As parameters monitored during processing: Particle size and morphology, Viscosity, Preservative effectiveness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dirty="0" smtClean="0"/>
              <a:t> Microbial content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dirty="0" smtClean="0"/>
              <a:t> Minimum fill and content uniformity.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dirty="0" smtClean="0"/>
              <a:t> Leakage test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dirty="0" smtClean="0"/>
              <a:t> Sterility (for sterile products)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Char char="q"/>
              <a:defRPr/>
            </a:pPr>
            <a:endParaRPr lang="en-US" dirty="0" smtClean="0"/>
          </a:p>
          <a:p>
            <a:pPr>
              <a:buFont typeface="Wingdings" pitchFamily="2" charset="2"/>
              <a:buChar char="q"/>
              <a:defRPr/>
            </a:pPr>
            <a:endParaRPr lang="en-US" dirty="0" smtClean="0"/>
          </a:p>
          <a:p>
            <a:pPr>
              <a:buFont typeface="Wingdings" pitchFamily="2" charset="2"/>
              <a:buChar char="q"/>
              <a:defRPr/>
            </a:pPr>
            <a:endParaRPr lang="en-US" dirty="0" smtClean="0"/>
          </a:p>
          <a:p>
            <a:pPr>
              <a:buFont typeface="Wingdings" pitchFamily="2" charset="2"/>
              <a:buChar char="q"/>
              <a:defRPr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21F32-D3F5-B648-9694-CE35B0D4525C}" type="slidenum">
              <a:rPr lang="en-US" altLang="en-US">
                <a:solidFill>
                  <a:srgbClr val="8989D1"/>
                </a:solidFill>
              </a:rPr>
              <a:pPr eaLnBrk="1" hangingPunct="1"/>
              <a:t>18</a:t>
            </a:fld>
            <a:endParaRPr lang="en-US" altLang="en-US">
              <a:solidFill>
                <a:srgbClr val="8989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7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>
          <a:xfrm>
            <a:off x="357188" y="571500"/>
            <a:ext cx="8229600" cy="4525963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Microbial content</a:t>
            </a:r>
            <a:endParaRPr lang="en-US" altLang="en-US" sz="240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Microbial limits are stated for each preparation in the USP</a:t>
            </a:r>
          </a:p>
          <a:p>
            <a:pPr algn="just"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10 gm or 10 ml of the products is tested after suitable dilution and added to a specific media and incubate between 30-35 °C for 24-48 h</a:t>
            </a:r>
          </a:p>
          <a:p>
            <a:pPr algn="just" eaLnBrk="1" hangingPunct="1"/>
            <a:endParaRPr lang="en-US" altLang="en-US" sz="280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For purpose of confirming a doubtful result, a retest on 25 gm specimen of the product may be conducted.</a:t>
            </a:r>
          </a:p>
          <a:p>
            <a:pPr algn="just" eaLnBrk="1" hangingPunct="1"/>
            <a:endParaRPr lang="en-US" altLang="en-US" sz="280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 eaLnBrk="1" hangingPunct="1"/>
            <a:endParaRPr lang="en-US" altLang="en-US" sz="280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 eaLnBrk="1" hangingPunct="1"/>
            <a:endParaRPr lang="ar-SA" altLang="en-US" sz="28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C0C67F-52E2-3F4F-B115-2D1C8B3F18F8}" type="slidenum">
              <a:rPr lang="en-US" altLang="en-US">
                <a:solidFill>
                  <a:srgbClr val="8989D1"/>
                </a:solidFill>
              </a:rPr>
              <a:pPr eaLnBrk="1" hangingPunct="1"/>
              <a:t>19</a:t>
            </a:fld>
            <a:endParaRPr lang="en-US" altLang="en-US">
              <a:solidFill>
                <a:srgbClr val="8989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82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1FB3C7-4E8C-0542-8C64-0398A1EA6D21}" type="slidenum">
              <a:rPr lang="en-US" altLang="en-US">
                <a:solidFill>
                  <a:srgbClr val="8989D1"/>
                </a:solidFill>
              </a:rPr>
              <a:pPr eaLnBrk="1" hangingPunct="1"/>
              <a:t>2</a:t>
            </a:fld>
            <a:endParaRPr lang="en-US" altLang="en-US">
              <a:solidFill>
                <a:srgbClr val="8989D1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112053" y="0"/>
            <a:ext cx="2473201" cy="1323439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  <a:latin typeface="Apple Chancery" charset="0"/>
                <a:ea typeface="Apple Chancery" charset="0"/>
                <a:cs typeface="Apple Chancery" charset="0"/>
              </a:rPr>
              <a:t>Semisolids</a:t>
            </a:r>
            <a:br>
              <a:rPr lang="en-US" sz="4000" b="1" dirty="0">
                <a:solidFill>
                  <a:srgbClr val="FF0000"/>
                </a:solidFill>
                <a:latin typeface="Apple Chancery" charset="0"/>
                <a:ea typeface="Apple Chancery" charset="0"/>
                <a:cs typeface="Apple Chancery" charset="0"/>
              </a:rPr>
            </a:br>
            <a:endParaRPr lang="en-US" sz="4000" b="1" dirty="0">
              <a:solidFill>
                <a:srgbClr val="FF000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5" name="AutoShape 2" descr="mage result for ointment vs cream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4000"/>
                    </a14:imgEffect>
                    <a14:imgEffect>
                      <a14:brightnessContrast bright="-34000" contras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0814" y="661719"/>
            <a:ext cx="4955298" cy="22686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2200" y="3060700"/>
            <a:ext cx="3302000" cy="2197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50000" contrast="6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425" y="292735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2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Minimum Fill</a:t>
            </a:r>
            <a:endParaRPr lang="en-US" altLang="en-US" sz="2800" b="1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Select 10 filled containers, remove any labeling.</a:t>
            </a:r>
          </a:p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Clean and dry the outside of the containers, and weigh individually.</a:t>
            </a:r>
          </a:p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Quantitatively remove the contents from each container, cutting the latter open and wash with a solvent.</a:t>
            </a:r>
          </a:p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Dry and weigh again each empty container. </a:t>
            </a:r>
          </a:p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The difference between the two weights is the net weight of the contents:</a:t>
            </a:r>
          </a:p>
          <a:p>
            <a:pPr eaLnBrk="1" hangingPunct="1"/>
            <a:endParaRPr lang="ar-SA" altLang="en-US" sz="24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E44D0B-A86C-F844-BC38-5C64D0C59A94}" type="slidenum">
              <a:rPr lang="en-US" altLang="en-US">
                <a:solidFill>
                  <a:srgbClr val="8989D1"/>
                </a:solidFill>
              </a:rPr>
              <a:pPr eaLnBrk="1" hangingPunct="1"/>
              <a:t>20</a:t>
            </a:fld>
            <a:endParaRPr lang="en-US" altLang="en-US">
              <a:solidFill>
                <a:srgbClr val="8989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09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428625" y="785813"/>
            <a:ext cx="8229600" cy="4525962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The average net content of the 10 containers is not less than the labeled amount, and the net content of </a:t>
            </a:r>
            <a:r>
              <a:rPr lang="en-US" altLang="en-US" u="sng">
                <a:latin typeface="Times New Roman" charset="0"/>
                <a:ea typeface="Times New Roman" charset="0"/>
                <a:cs typeface="Times New Roman" charset="0"/>
              </a:rPr>
              <a:t>any single container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is not less than 90% of the labeled amount where the labeled amount is </a:t>
            </a:r>
            <a:r>
              <a:rPr lang="en-US" altLang="en-US" u="sng">
                <a:latin typeface="Times New Roman" charset="0"/>
                <a:ea typeface="Times New Roman" charset="0"/>
                <a:cs typeface="Times New Roman" charset="0"/>
              </a:rPr>
              <a:t>60 g or 60 ml or less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.</a:t>
            </a:r>
          </a:p>
          <a:p>
            <a:pPr algn="just" eaLnBrk="1" hangingPunct="1"/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Or not less than 95% of the labeled amount where the content is </a:t>
            </a:r>
            <a:r>
              <a:rPr lang="en-US" altLang="en-US" u="sng">
                <a:latin typeface="Times New Roman" charset="0"/>
                <a:ea typeface="Times New Roman" charset="0"/>
                <a:cs typeface="Times New Roman" charset="0"/>
              </a:rPr>
              <a:t>60 g/or ml – 150 g /or ml.</a:t>
            </a:r>
            <a:endParaRPr lang="en-US" altLang="en-US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 eaLnBrk="1" hangingPunct="1"/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If this requirement is not met, determine the content of 20 additional containers. </a:t>
            </a:r>
          </a:p>
          <a:p>
            <a:pPr algn="just" eaLnBrk="1" hangingPunct="1"/>
            <a:endParaRPr lang="ar-SA" alt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176A4A-469F-AF47-A44C-CAB27FEB90E6}" type="slidenum">
              <a:rPr lang="ar-SA" altLang="en-US">
                <a:solidFill>
                  <a:srgbClr val="8989D1"/>
                </a:solidFill>
                <a:ea typeface="Arial" charset="0"/>
              </a:rPr>
              <a:pPr eaLnBrk="1" hangingPunct="1"/>
              <a:t>21</a:t>
            </a:fld>
            <a:endParaRPr lang="ar-SA" altLang="en-US">
              <a:solidFill>
                <a:srgbClr val="8989D1"/>
              </a:solidFill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4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The average content of the 30 containers is not less than the labeled amount, and the content of not more than 1of the 30 containers is less than 90 % of the labeled amount where the labeled amount is </a:t>
            </a:r>
            <a:r>
              <a:rPr lang="en-US" altLang="en-US" u="sng">
                <a:latin typeface="Times New Roman" charset="0"/>
                <a:ea typeface="Times New Roman" charset="0"/>
                <a:cs typeface="Times New Roman" charset="0"/>
              </a:rPr>
              <a:t>60 g or 60 ml or less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or not less than 95% of the labeled amount where the content is </a:t>
            </a:r>
            <a:r>
              <a:rPr lang="en-US" altLang="en-US" u="sng">
                <a:latin typeface="Times New Roman" charset="0"/>
                <a:ea typeface="Times New Roman" charset="0"/>
                <a:cs typeface="Times New Roman" charset="0"/>
              </a:rPr>
              <a:t>60 g/or ml – 150 g /or ml.</a:t>
            </a:r>
            <a:endParaRPr lang="en-US" alt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F25A1-1F68-0B42-8F1D-E63C571F54CE}" type="slidenum">
              <a:rPr lang="en-US" altLang="en-US">
                <a:solidFill>
                  <a:srgbClr val="8989D1"/>
                </a:solidFill>
              </a:rPr>
              <a:pPr eaLnBrk="1" hangingPunct="1"/>
              <a:t>22</a:t>
            </a:fld>
            <a:endParaRPr lang="en-US" altLang="en-US">
              <a:solidFill>
                <a:srgbClr val="8989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914400"/>
          <a:ext cx="8610600" cy="5656264"/>
        </p:xfrm>
        <a:graphic>
          <a:graphicData uri="http://schemas.openxmlformats.org/drawingml/2006/table">
            <a:tbl>
              <a:tblPr/>
              <a:tblGrid>
                <a:gridCol w="2870200"/>
                <a:gridCol w="2870200"/>
                <a:gridCol w="2870200"/>
              </a:tblGrid>
              <a:tr h="1371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charset="0"/>
                        </a:rPr>
                        <a:t>Monitoring Output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charset="0"/>
                        </a:rPr>
                        <a:t>Acceptance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charset="0"/>
                        </a:rPr>
                        <a:t>Criteria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charset="0"/>
                        </a:rPr>
                        <a:t>(n = 10)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charset="0"/>
                        </a:rPr>
                        <a:t>Sampling Plan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1071563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charset="0"/>
                        </a:rPr>
                        <a:t>Content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charset="0"/>
                        </a:rPr>
                        <a:t>Uniformity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90- 110% 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3 – 4 units from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beginning,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middle and end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of filling cycle;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total = 10 units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41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SD ≤ 4.2%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58988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● The average result of 10 individual results must meet the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release limit for assay.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● The usual sample size  for testing ranges between 0.5 and 1.5 g per sample assay.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548" name="مربع نص 2"/>
          <p:cNvSpPr txBox="1">
            <a:spLocks noChangeArrowheads="1"/>
          </p:cNvSpPr>
          <p:nvPr/>
        </p:nvSpPr>
        <p:spPr bwMode="auto">
          <a:xfrm>
            <a:off x="2127250" y="150813"/>
            <a:ext cx="4010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0000"/>
                </a:solidFill>
              </a:rPr>
              <a:t>	</a:t>
            </a:r>
            <a:r>
              <a:rPr lang="en-US" altLang="en-US" sz="3200" b="1">
                <a:solidFill>
                  <a:srgbClr val="FF0000"/>
                </a:solidFill>
              </a:rPr>
              <a:t>Content Uniformity </a:t>
            </a:r>
            <a:endParaRPr lang="ar-IQ" altLang="en-US" sz="2000" b="1">
              <a:solidFill>
                <a:srgbClr val="FF0000"/>
              </a:solidFill>
              <a:ea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4C76A4-24EF-634C-A033-0364341FD437}" type="slidenum">
              <a:rPr lang="en-US" altLang="en-US">
                <a:solidFill>
                  <a:srgbClr val="8989D1"/>
                </a:solidFill>
              </a:rPr>
              <a:pPr eaLnBrk="1" hangingPunct="1"/>
              <a:t>23</a:t>
            </a:fld>
            <a:endParaRPr lang="en-US" altLang="en-US">
              <a:solidFill>
                <a:srgbClr val="8989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7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503238"/>
            <a:ext cx="8229600" cy="5821362"/>
          </a:xfrm>
        </p:spPr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Dissolution Testing</a:t>
            </a:r>
            <a:r>
              <a:rPr lang="en-US" altLang="en-US" sz="3600">
                <a:solidFill>
                  <a:srgbClr val="FF0000"/>
                </a:solidFill>
              </a:rPr>
              <a:t>:</a:t>
            </a:r>
            <a:endParaRPr lang="en-US" altLang="en-US" sz="4000">
              <a:solidFill>
                <a:srgbClr val="FF0000"/>
              </a:solidFill>
            </a:endParaRPr>
          </a:p>
          <a:p>
            <a:pPr marL="0" indent="0" algn="just">
              <a:buFont typeface="Arial" charset="0"/>
              <a:buNone/>
            </a:pPr>
            <a:r>
              <a:rPr lang="en-US" altLang="en-US" sz="2800"/>
              <a:t>      It is primary used as a quality control procedure to determine </a:t>
            </a:r>
            <a:r>
              <a:rPr lang="en-US" altLang="en-US" sz="2800">
                <a:solidFill>
                  <a:srgbClr val="FF0000"/>
                </a:solidFill>
              </a:rPr>
              <a:t>product uniformity.</a:t>
            </a:r>
          </a:p>
          <a:p>
            <a:pPr marL="0" indent="0" algn="just">
              <a:buFont typeface="Arial" charset="0"/>
              <a:buNone/>
            </a:pPr>
            <a:r>
              <a:rPr lang="en-US" altLang="en-US" sz="2800"/>
              <a:t>      </a:t>
            </a:r>
            <a:r>
              <a:rPr lang="en-US" altLang="en-US" sz="3600"/>
              <a:t>s</a:t>
            </a:r>
            <a:r>
              <a:rPr lang="en-US" altLang="en-US" sz="2800"/>
              <a:t>econdary as a means of assessing the </a:t>
            </a:r>
            <a:r>
              <a:rPr lang="en-US" altLang="en-US" sz="2800">
                <a:solidFill>
                  <a:srgbClr val="FF0000"/>
                </a:solidFill>
              </a:rPr>
              <a:t>in vivo absorption </a:t>
            </a:r>
            <a:r>
              <a:rPr lang="en-US" altLang="en-US" sz="2800"/>
              <a:t>of the drug in terms of a possible in vitro/vivo correlation.</a:t>
            </a:r>
          </a:p>
          <a:p>
            <a:pPr marL="0" indent="0">
              <a:buFont typeface="Arial" charset="0"/>
              <a:buNone/>
            </a:pPr>
            <a:endParaRPr lang="en-US" altLang="en-US" sz="2800"/>
          </a:p>
          <a:p>
            <a:pPr marL="0" indent="0" algn="just">
              <a:buFont typeface="Arial" charset="0"/>
              <a:buNone/>
            </a:pPr>
            <a:r>
              <a:rPr lang="en-US" altLang="en-US" sz="2800"/>
              <a:t>       For cream/ointments, the </a:t>
            </a:r>
            <a:r>
              <a:rPr lang="en-US" altLang="en-US" sz="2800">
                <a:solidFill>
                  <a:srgbClr val="FF0000"/>
                </a:solidFill>
              </a:rPr>
              <a:t>Franz in vitro flow through diffusion cell or microdialysis </a:t>
            </a:r>
            <a:r>
              <a:rPr lang="en-US" altLang="en-US" sz="2800"/>
              <a:t>has been modified by using </a:t>
            </a:r>
            <a:r>
              <a:rPr lang="en-US" altLang="en-US" sz="2800" u="sng"/>
              <a:t>silicon rubber membrane barrie</a:t>
            </a:r>
            <a:r>
              <a:rPr lang="en-US" altLang="en-US" sz="2800"/>
              <a:t>r to stimulate percutaneous  dissolution unit for testing purpose.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7F8E7E-F29A-304B-9F78-1C5A634CBF13}" type="slidenum">
              <a:rPr lang="en-US" altLang="en-US">
                <a:solidFill>
                  <a:srgbClr val="8989D1"/>
                </a:solidFill>
              </a:rPr>
              <a:pPr eaLnBrk="1" hangingPunct="1"/>
              <a:t>24</a:t>
            </a:fld>
            <a:endParaRPr lang="en-US" altLang="en-US">
              <a:solidFill>
                <a:srgbClr val="8989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69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DELL\Pictures\fc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3733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C:\Users\DELL\Pictures\4G010009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14400"/>
            <a:ext cx="3048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8AD8CA-0FCF-E349-B951-E736FC4A358B}" type="slidenum">
              <a:rPr lang="en-US" altLang="en-US">
                <a:solidFill>
                  <a:srgbClr val="8989D1"/>
                </a:solidFill>
              </a:rPr>
              <a:pPr eaLnBrk="1" hangingPunct="1"/>
              <a:t>25</a:t>
            </a:fld>
            <a:endParaRPr lang="en-US" altLang="en-US">
              <a:solidFill>
                <a:srgbClr val="8989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45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-11043"/>
            <a:ext cx="8229600" cy="707886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altLang="en-US" sz="4000" b="1">
                <a:solidFill>
                  <a:srgbClr val="FF0000"/>
                </a:solidFill>
                <a:latin typeface="Apple Chancery" charset="0"/>
                <a:ea typeface="Apple Chancery" charset="0"/>
                <a:cs typeface="Apple Chancery" charset="0"/>
              </a:rPr>
              <a:t>Introduction</a:t>
            </a:r>
            <a:endParaRPr lang="ar-IQ" altLang="en-US" sz="4000" b="1">
              <a:solidFill>
                <a:srgbClr val="FF000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211763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The bulk </a:t>
            </a:r>
            <a:r>
              <a:rPr lang="en-US" altLang="en-US" dirty="0" smtClean="0"/>
              <a:t>applied </a:t>
            </a:r>
            <a:r>
              <a:rPr lang="en-US" altLang="en-US" dirty="0"/>
              <a:t>to the skin </a:t>
            </a:r>
            <a:r>
              <a:rPr lang="en-US" altLang="en-US" dirty="0" smtClean="0"/>
              <a:t>act:</a:t>
            </a:r>
          </a:p>
          <a:p>
            <a:pPr marL="1503362" indent="-514350">
              <a:buFont typeface="+mj-lt"/>
              <a:buAutoNum type="arabicPeriod"/>
            </a:pPr>
            <a:r>
              <a:rPr lang="en-US" altLang="en-US" dirty="0" smtClean="0"/>
              <a:t>as </a:t>
            </a:r>
            <a:r>
              <a:rPr lang="en-US" altLang="en-US" dirty="0"/>
              <a:t>vehicles for </a:t>
            </a:r>
            <a:r>
              <a:rPr lang="en-US" altLang="en-US" dirty="0" smtClean="0"/>
              <a:t>medication</a:t>
            </a:r>
          </a:p>
          <a:p>
            <a:pPr marL="1503362" indent="-514350">
              <a:buFont typeface="+mj-lt"/>
              <a:buAutoNum type="arabicPeriod"/>
            </a:pPr>
            <a:r>
              <a:rPr lang="en-US" altLang="en-US" dirty="0" smtClean="0"/>
              <a:t>emollients </a:t>
            </a:r>
            <a:r>
              <a:rPr lang="en-US" altLang="en-US" dirty="0"/>
              <a:t>or </a:t>
            </a:r>
            <a:endParaRPr lang="en-US" altLang="en-US" dirty="0" smtClean="0"/>
          </a:p>
          <a:p>
            <a:pPr marL="1503362" indent="-514350">
              <a:buFont typeface="+mj-lt"/>
              <a:buAutoNum type="arabicPeriod"/>
            </a:pPr>
            <a:r>
              <a:rPr lang="en-US" altLang="en-US" dirty="0" smtClean="0"/>
              <a:t>as </a:t>
            </a:r>
            <a:r>
              <a:rPr lang="en-US" altLang="en-US" dirty="0"/>
              <a:t>protective or occlusive dressings), </a:t>
            </a:r>
            <a:endParaRPr lang="en-US" altLang="en-US" dirty="0" smtClean="0"/>
          </a:p>
          <a:p>
            <a:pPr marL="1503362" indent="-514350">
              <a:buFont typeface="+mj-lt"/>
              <a:buAutoNum type="arabicPeriod"/>
            </a:pPr>
            <a:endParaRPr lang="en-US" altLang="en-US" dirty="0" smtClean="0"/>
          </a:p>
          <a:p>
            <a:pPr marL="365125" indent="-365125"/>
            <a:r>
              <a:rPr lang="en-US" altLang="en-US" dirty="0" smtClean="0"/>
              <a:t>The small portion is applied to mucous membranes (buccal, rectal, vaginal, urethral, nasal, </a:t>
            </a:r>
            <a:r>
              <a:rPr lang="en-US" altLang="en-US" dirty="0" err="1" smtClean="0"/>
              <a:t>otic</a:t>
            </a:r>
            <a:r>
              <a:rPr lang="en-US" altLang="en-US" dirty="0" smtClean="0"/>
              <a:t> and cornea).</a:t>
            </a:r>
          </a:p>
          <a:p>
            <a:r>
              <a:rPr lang="en-US" altLang="en-US" dirty="0" smtClean="0"/>
              <a:t>Their </a:t>
            </a:r>
            <a:r>
              <a:rPr lang="en-US" altLang="en-US" dirty="0"/>
              <a:t>composition and method of manufacturing are varied with variation of their types.</a:t>
            </a:r>
          </a:p>
          <a:p>
            <a:r>
              <a:rPr lang="en-US" altLang="en-US" dirty="0"/>
              <a:t>Advantages and disadvantages?  </a:t>
            </a:r>
            <a:endParaRPr lang="en-US" altLang="en-US" dirty="0" smtClean="0"/>
          </a:p>
          <a:p>
            <a:r>
              <a:rPr lang="en-US" altLang="en-US" dirty="0" smtClean="0"/>
              <a:t>are </a:t>
            </a:r>
            <a:r>
              <a:rPr lang="en-US" altLang="en-US" dirty="0"/>
              <a:t>related to their safety, ease of use and manufacturing, rheological properties and stability.</a:t>
            </a:r>
            <a:endParaRPr lang="ar-IQ" altLang="en-US" dirty="0">
              <a:ea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1FB3C7-4E8C-0542-8C64-0398A1EA6D21}" type="slidenum">
              <a:rPr lang="en-US" altLang="en-US">
                <a:solidFill>
                  <a:srgbClr val="8989D1"/>
                </a:solidFill>
              </a:rPr>
              <a:pPr eaLnBrk="1" hangingPunct="1"/>
              <a:t>3</a:t>
            </a:fld>
            <a:endParaRPr lang="en-US" altLang="en-US">
              <a:solidFill>
                <a:srgbClr val="8989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67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وان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600" cy="707886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Apple Chancery" charset="0"/>
                <a:ea typeface="Apple Chancery" charset="0"/>
                <a:cs typeface="Apple Chancery" charset="0"/>
              </a:rPr>
              <a:t>Types of semisolid</a:t>
            </a:r>
            <a:endParaRPr lang="ar-IQ" altLang="en-US" sz="4000" b="1" dirty="0">
              <a:solidFill>
                <a:srgbClr val="FF000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4099" name="عنصر نائب للمحتوى 2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48307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altLang="en-US" dirty="0"/>
              <a:t>Ointments </a:t>
            </a:r>
            <a:r>
              <a:rPr lang="en-US" altLang="en-US" dirty="0" smtClean="0"/>
              <a:t>: 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altLang="en-US" dirty="0" smtClean="0"/>
              <a:t>Creams </a:t>
            </a:r>
            <a:r>
              <a:rPr lang="en-US" altLang="en-US" dirty="0"/>
              <a:t>: </a:t>
            </a:r>
            <a:endParaRPr lang="en-US" altLang="en-US" dirty="0" smtClean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altLang="en-US" dirty="0" smtClean="0"/>
              <a:t>Gels </a:t>
            </a:r>
            <a:r>
              <a:rPr lang="en-US" altLang="en-US" dirty="0"/>
              <a:t>and jellies: </a:t>
            </a:r>
            <a:endParaRPr lang="en-US" altLang="en-US" dirty="0" smtClean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altLang="en-US" dirty="0" smtClean="0"/>
              <a:t>Miscellaneous</a:t>
            </a:r>
            <a:r>
              <a:rPr lang="en-US" altLang="en-US" dirty="0"/>
              <a:t>: </a:t>
            </a:r>
            <a:r>
              <a:rPr lang="en-US" altLang="en-US" dirty="0" smtClean="0"/>
              <a:t>like Pastes</a:t>
            </a:r>
            <a:r>
              <a:rPr lang="en-US" altLang="en-US" dirty="0"/>
              <a:t>, rigid foams, plasters and </a:t>
            </a:r>
            <a:r>
              <a:rPr lang="en-US" altLang="en-US" dirty="0" err="1"/>
              <a:t>glycerogelatins</a:t>
            </a:r>
            <a:r>
              <a:rPr lang="en-US" altLang="en-US" dirty="0"/>
              <a:t> </a:t>
            </a:r>
            <a:endParaRPr lang="ar-IQ" altLang="en-US" dirty="0">
              <a:ea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93C4DF-8404-5741-82DE-1EB9083D9CFD}" type="slidenum">
              <a:rPr lang="en-US" altLang="en-US">
                <a:solidFill>
                  <a:srgbClr val="8989D1"/>
                </a:solidFill>
              </a:rPr>
              <a:pPr eaLnBrk="1" hangingPunct="1"/>
              <a:t>4</a:t>
            </a:fld>
            <a:endParaRPr lang="en-US" altLang="en-US">
              <a:solidFill>
                <a:srgbClr val="8989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35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839200" cy="4525963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endParaRPr lang="en-US" altLang="en-US" b="1" dirty="0">
              <a:solidFill>
                <a:srgbClr val="FF0000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en-US" altLang="en-US" b="1" u="sng" dirty="0" smtClean="0">
                <a:solidFill>
                  <a:srgbClr val="002060"/>
                </a:solidFill>
                <a:latin typeface="Apple Chancery" charset="0"/>
                <a:ea typeface="Apple Chancery" charset="0"/>
                <a:cs typeface="Apple Chancery" charset="0"/>
              </a:rPr>
              <a:t>Ideal Properties Of Semi-solid Dosage Forms</a:t>
            </a:r>
          </a:p>
          <a:p>
            <a:pPr algn="ctr" eaLnBrk="1" hangingPunct="1">
              <a:buFont typeface="Arial" charset="0"/>
              <a:buNone/>
            </a:pPr>
            <a:endParaRPr lang="en-US" altLang="en-US" sz="2800" b="1" u="sng" dirty="0" smtClean="0">
              <a:solidFill>
                <a:srgbClr val="002060"/>
              </a:solidFill>
              <a:latin typeface="Apple Chancery" charset="0"/>
              <a:ea typeface="Apple Chancery" charset="0"/>
              <a:cs typeface="Apple Chancery" charset="0"/>
            </a:endParaRPr>
          </a:p>
          <a:p>
            <a:pPr algn="ctr" eaLnBrk="1" hangingPunct="1"/>
            <a:r>
              <a:rPr lang="en-US" altLang="en-US" sz="2800" b="1" dirty="0" smtClean="0">
                <a:solidFill>
                  <a:srgbClr val="FF0000"/>
                </a:solidFill>
                <a:latin typeface="Apple Chancery" charset="0"/>
                <a:ea typeface="Apple Chancery" charset="0"/>
                <a:cs typeface="Apple Chancery" charset="0"/>
              </a:rPr>
              <a:t>Physical </a:t>
            </a:r>
            <a:r>
              <a:rPr lang="en-US" altLang="en-US" sz="2800" b="1" dirty="0">
                <a:solidFill>
                  <a:srgbClr val="FF0000"/>
                </a:solidFill>
                <a:latin typeface="Apple Chancery" charset="0"/>
                <a:ea typeface="Apple Chancery" charset="0"/>
                <a:cs typeface="Apple Chancery" charset="0"/>
              </a:rPr>
              <a:t>properties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Apple Chancery" charset="0"/>
                <a:ea typeface="Apple Chancery" charset="0"/>
                <a:cs typeface="Apple Chancery" charset="0"/>
              </a:rPr>
              <a:t>Physiological properties: </a:t>
            </a:r>
            <a:endParaRPr lang="en-US" altLang="en-US" sz="2800" b="1" dirty="0" smtClean="0">
              <a:solidFill>
                <a:srgbClr val="FF0000"/>
              </a:solidFill>
              <a:latin typeface="Apple Chancery" charset="0"/>
              <a:ea typeface="Apple Chancery" charset="0"/>
              <a:cs typeface="Apple Chancery" charset="0"/>
            </a:endParaRPr>
          </a:p>
          <a:p>
            <a:pPr algn="ctr" eaLnBrk="1" hangingPunct="1"/>
            <a:r>
              <a:rPr lang="en-US" altLang="en-US" sz="2800" b="1" dirty="0" smtClean="0">
                <a:solidFill>
                  <a:srgbClr val="FF0000"/>
                </a:solidFill>
                <a:latin typeface="Apple Chancery" charset="0"/>
                <a:ea typeface="Apple Chancery" charset="0"/>
                <a:cs typeface="Apple Chancery" charset="0"/>
              </a:rPr>
              <a:t>Application </a:t>
            </a:r>
            <a:r>
              <a:rPr lang="en-US" altLang="en-US" sz="2800" b="1" dirty="0">
                <a:solidFill>
                  <a:srgbClr val="FF0000"/>
                </a:solidFill>
                <a:latin typeface="Apple Chancery" charset="0"/>
                <a:ea typeface="Apple Chancery" charset="0"/>
                <a:cs typeface="Apple Chancery" charset="0"/>
              </a:rPr>
              <a:t>properties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 eaLnBrk="1" hangingPunct="1"/>
            <a:endParaRPr lang="en-US" alt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 eaLnBrk="1" hangingPunct="1"/>
            <a:endParaRPr lang="ar-SA" alt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D0AA4C-28E9-BD45-832B-BA7BB6F3368D}" type="slidenum">
              <a:rPr lang="en-US" altLang="en-US">
                <a:solidFill>
                  <a:srgbClr val="8989D1"/>
                </a:solidFill>
              </a:rPr>
              <a:pPr eaLnBrk="1" hangingPunct="1"/>
              <a:t>5</a:t>
            </a:fld>
            <a:endParaRPr lang="en-US" altLang="en-US">
              <a:solidFill>
                <a:srgbClr val="8989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24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FF0000"/>
                </a:solidFill>
                <a:latin typeface="Apple Chancery" charset="0"/>
                <a:ea typeface="Apple Chancery" charset="0"/>
                <a:cs typeface="Apple Chancery" charset="0"/>
              </a:rPr>
              <a:t>The materials</a:t>
            </a:r>
            <a:r>
              <a:rPr lang="en-US" altLang="en-US" b="1" dirty="0"/>
              <a:t> </a:t>
            </a:r>
            <a:endParaRPr lang="ar-IQ" altLang="en-US" b="1" dirty="0">
              <a:ea typeface="Times New Roman" charset="0"/>
            </a:endParaRPr>
          </a:p>
        </p:txBody>
      </p:sp>
      <p:sp>
        <p:nvSpPr>
          <p:cNvPr id="7171" name="عنصر نائب للمحتوى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4196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800" b="1" dirty="0"/>
              <a:t>I</a:t>
            </a:r>
            <a:r>
              <a:rPr lang="en-US" altLang="en-US" sz="2800" b="1" dirty="0" smtClean="0"/>
              <a:t>n </a:t>
            </a:r>
            <a:r>
              <a:rPr lang="en-US" altLang="en-US" sz="2800" b="1" dirty="0"/>
              <a:t>general</a:t>
            </a:r>
            <a:r>
              <a:rPr lang="en-US" altLang="en-US" sz="2800" b="1" dirty="0" smtClean="0"/>
              <a:t>, are:</a:t>
            </a:r>
            <a:endParaRPr lang="en-US" altLang="en-US" sz="2800" b="1" dirty="0"/>
          </a:p>
          <a:p>
            <a:pPr>
              <a:buFont typeface="Wingdings" charset="2"/>
              <a:buChar char="q"/>
            </a:pPr>
            <a:r>
              <a:rPr lang="en-US" altLang="en-US" sz="2800" dirty="0" smtClean="0"/>
              <a:t>API (1 or more), (solid or liquid)</a:t>
            </a:r>
          </a:p>
          <a:p>
            <a:pPr>
              <a:buFont typeface="Wingdings" charset="2"/>
              <a:buChar char="q"/>
            </a:pPr>
            <a:r>
              <a:rPr lang="en-US" altLang="en-US" sz="2800" dirty="0" smtClean="0"/>
              <a:t>Base or vehicle : </a:t>
            </a:r>
          </a:p>
          <a:p>
            <a:pPr marL="1025525" indent="-501650">
              <a:buFont typeface="+mj-lt"/>
              <a:buAutoNum type="arabicPeriod"/>
            </a:pPr>
            <a:r>
              <a:rPr lang="en-US" altLang="en-US" sz="2800" dirty="0" smtClean="0"/>
              <a:t>Hydrocarbon</a:t>
            </a:r>
          </a:p>
          <a:p>
            <a:pPr marL="1025525" indent="-501650">
              <a:buFont typeface="+mj-lt"/>
              <a:buAutoNum type="arabicPeriod"/>
            </a:pPr>
            <a:r>
              <a:rPr lang="en-US" altLang="en-US" sz="2800" dirty="0"/>
              <a:t>A</a:t>
            </a:r>
            <a:r>
              <a:rPr lang="en-US" altLang="en-US" sz="2800" dirty="0" smtClean="0"/>
              <a:t>bsorption (anhydrous and emulsion base), </a:t>
            </a:r>
          </a:p>
          <a:p>
            <a:pPr marL="1025525" indent="-501650">
              <a:buFont typeface="+mj-lt"/>
              <a:buAutoNum type="arabicPeriod"/>
            </a:pPr>
            <a:r>
              <a:rPr lang="en-US" altLang="en-US" sz="2800" dirty="0"/>
              <a:t>W</a:t>
            </a:r>
            <a:r>
              <a:rPr lang="en-US" altLang="en-US" sz="2800" dirty="0" smtClean="0"/>
              <a:t>ater removable and </a:t>
            </a:r>
          </a:p>
          <a:p>
            <a:pPr marL="1025525" indent="-501650">
              <a:buFont typeface="+mj-lt"/>
              <a:buAutoNum type="arabicPeriod"/>
            </a:pPr>
            <a:r>
              <a:rPr lang="en-US" altLang="en-US" sz="2800" dirty="0" smtClean="0"/>
              <a:t>Water soluble bases.</a:t>
            </a:r>
          </a:p>
          <a:p>
            <a:pPr marL="1025525" indent="-501650">
              <a:buFont typeface="+mj-lt"/>
              <a:buAutoNum type="arabicPeriod"/>
            </a:pPr>
            <a:r>
              <a:rPr lang="en-US" altLang="en-US" sz="2800" dirty="0" smtClean="0"/>
              <a:t>Gelling </a:t>
            </a:r>
            <a:r>
              <a:rPr lang="en-US" altLang="en-US" sz="2800" dirty="0"/>
              <a:t>agents (for gels)</a:t>
            </a:r>
          </a:p>
          <a:p>
            <a:pPr>
              <a:buFont typeface="Wingdings" charset="2"/>
              <a:buChar char="q"/>
            </a:pPr>
            <a:r>
              <a:rPr lang="en-US" altLang="en-US" sz="2800" dirty="0"/>
              <a:t>Stabilizers (Preservative, emulsifiers, viscosity enhancers, antioxidants..)</a:t>
            </a:r>
          </a:p>
          <a:p>
            <a:pPr>
              <a:buFont typeface="Wingdings" charset="2"/>
              <a:buChar char="q"/>
            </a:pPr>
            <a:r>
              <a:rPr lang="en-US" altLang="en-US" sz="2800" dirty="0"/>
              <a:t>Humectants (in creams) = like polyols</a:t>
            </a:r>
          </a:p>
          <a:p>
            <a:pPr>
              <a:buFont typeface="Arial" charset="0"/>
              <a:buNone/>
            </a:pPr>
            <a:endParaRPr lang="en-US" altLang="en-US" sz="2800" dirty="0"/>
          </a:p>
          <a:p>
            <a:pPr>
              <a:buFont typeface="Wingdings" charset="2"/>
              <a:buChar char="q"/>
            </a:pPr>
            <a:endParaRPr lang="en-US" altLang="en-US" sz="2800" dirty="0"/>
          </a:p>
          <a:p>
            <a:pPr>
              <a:buFont typeface="Arial" charset="0"/>
              <a:buNone/>
            </a:pPr>
            <a:endParaRPr lang="ar-IQ" altLang="en-US" sz="2800" dirty="0">
              <a:ea typeface="Arial" charset="0"/>
            </a:endParaRPr>
          </a:p>
        </p:txBody>
      </p:sp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152400" y="5410200"/>
            <a:ext cx="8839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0000"/>
                </a:solidFill>
              </a:rPr>
              <a:t>The most important considerations are: lipophilicity, compatibility with other materials or package, particle size, safety, rheological properties, heat stability, physical  and chemical stability . </a:t>
            </a:r>
            <a:endParaRPr lang="ar-IQ" altLang="en-US" b="1">
              <a:solidFill>
                <a:srgbClr val="FF0000"/>
              </a:solidFill>
              <a:ea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97C4EC-1EC2-E444-A1BC-948F8AB7CE38}" type="slidenum">
              <a:rPr lang="en-US" altLang="en-US">
                <a:solidFill>
                  <a:srgbClr val="8989D1"/>
                </a:solidFill>
              </a:rPr>
              <a:pPr eaLnBrk="1" hangingPunct="1"/>
              <a:t>6</a:t>
            </a:fld>
            <a:endParaRPr lang="en-US" altLang="en-US" dirty="0">
              <a:solidFill>
                <a:srgbClr val="8989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43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Apple Chancery" charset="0"/>
                <a:ea typeface="Apple Chancery" charset="0"/>
                <a:cs typeface="Apple Chancery" charset="0"/>
              </a:rPr>
              <a:t>Bases or vehicles</a:t>
            </a:r>
            <a:endParaRPr lang="ar-IQ" altLang="en-US" sz="4000" b="1" dirty="0">
              <a:solidFill>
                <a:srgbClr val="FF000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428509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altLang="en-US" dirty="0" smtClean="0"/>
              <a:t>Hydrocarbons </a:t>
            </a:r>
            <a:r>
              <a:rPr lang="en-US" altLang="en-US" dirty="0"/>
              <a:t>(</a:t>
            </a:r>
            <a:r>
              <a:rPr lang="en-US" altLang="en-US" dirty="0" smtClean="0"/>
              <a:t>oleaginous): Solid like </a:t>
            </a:r>
            <a:r>
              <a:rPr lang="en-US" altLang="en-US" dirty="0"/>
              <a:t>petrolatum (Vaseline®), </a:t>
            </a:r>
            <a:r>
              <a:rPr lang="en-US" altLang="en-US" dirty="0" smtClean="0"/>
              <a:t>white </a:t>
            </a:r>
            <a:r>
              <a:rPr lang="en-US" altLang="en-US" dirty="0"/>
              <a:t>(pure) and yellow (with wax) types, </a:t>
            </a:r>
            <a:r>
              <a:rPr lang="en-US" altLang="en-US" dirty="0" smtClean="0"/>
              <a:t>and </a:t>
            </a:r>
            <a:r>
              <a:rPr lang="en-US" altLang="en-US" dirty="0"/>
              <a:t>liquid (mineral oil like liquid paraffin</a:t>
            </a:r>
            <a:r>
              <a:rPr lang="en-US" altLang="en-US" dirty="0" smtClean="0"/>
              <a:t>).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altLang="en-US" dirty="0"/>
              <a:t>Hydrocarbon </a:t>
            </a:r>
            <a:r>
              <a:rPr lang="en-US" altLang="en-US" dirty="0" smtClean="0"/>
              <a:t>waxes: </a:t>
            </a:r>
            <a:r>
              <a:rPr lang="en-US" altLang="en-US" dirty="0" err="1" smtClean="0"/>
              <a:t>Ozokerite</a:t>
            </a:r>
            <a:r>
              <a:rPr lang="en-US" altLang="en-US" dirty="0" smtClean="0"/>
              <a:t> </a:t>
            </a:r>
            <a:r>
              <a:rPr lang="en-US" altLang="en-US" dirty="0"/>
              <a:t>(earth wax) and paraffin waxes (from petroleum</a:t>
            </a:r>
            <a:r>
              <a:rPr lang="en-US" altLang="en-US" dirty="0" smtClean="0"/>
              <a:t>) which are synthetic </a:t>
            </a:r>
            <a:r>
              <a:rPr lang="en-US" altLang="en-US" dirty="0"/>
              <a:t>waxes </a:t>
            </a:r>
            <a:r>
              <a:rPr lang="en-US" altLang="en-US" dirty="0" smtClean="0"/>
              <a:t>developed </a:t>
            </a:r>
            <a:r>
              <a:rPr lang="en-US" altLang="en-US" dirty="0"/>
              <a:t>from vegetable oils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altLang="en-US" dirty="0"/>
              <a:t>Oleaginous substances (vegetable oils</a:t>
            </a:r>
            <a:r>
              <a:rPr lang="en-US" altLang="en-US" dirty="0" smtClean="0"/>
              <a:t>):  Peanut </a:t>
            </a:r>
            <a:r>
              <a:rPr lang="en-US" altLang="en-US" dirty="0"/>
              <a:t>oil, almond oil, sesame oil and olive oils </a:t>
            </a:r>
            <a:r>
              <a:rPr lang="en-US" altLang="en-US" dirty="0" smtClean="0"/>
              <a:t>(</a:t>
            </a:r>
            <a:r>
              <a:rPr lang="en-US" altLang="en-US" dirty="0"/>
              <a:t>need for antioxidants</a:t>
            </a:r>
            <a:r>
              <a:rPr lang="en-US" altLang="en-US" dirty="0" smtClean="0"/>
              <a:t>).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9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Apple Chancery" charset="0"/>
                <a:ea typeface="Apple Chancery" charset="0"/>
                <a:cs typeface="Apple Chancery" charset="0"/>
              </a:rPr>
              <a:t>Bases or vehicles</a:t>
            </a:r>
            <a:endParaRPr lang="ar-IQ" altLang="en-US" sz="4000" b="1" dirty="0">
              <a:solidFill>
                <a:srgbClr val="FF000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5165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4"/>
            </a:pPr>
            <a:r>
              <a:rPr lang="en-US" altLang="en-US" dirty="0" smtClean="0"/>
              <a:t>Fatty acids and alcohols: Stearic and palmitic acids (used with emulsion base), </a:t>
            </a:r>
            <a:r>
              <a:rPr lang="en-US" altLang="en-US" dirty="0" err="1" smtClean="0"/>
              <a:t>stearyl</a:t>
            </a:r>
            <a:r>
              <a:rPr lang="en-US" altLang="en-US" dirty="0" smtClean="0"/>
              <a:t> alcohol and </a:t>
            </a:r>
            <a:r>
              <a:rPr lang="en-US" altLang="en-US" dirty="0" err="1" smtClean="0"/>
              <a:t>cetyl</a:t>
            </a:r>
            <a:r>
              <a:rPr lang="en-US" altLang="en-US" dirty="0" smtClean="0"/>
              <a:t> alcohol (as emulsifiers).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4"/>
            </a:pPr>
            <a:r>
              <a:rPr lang="en-US" altLang="en-US" dirty="0" smtClean="0"/>
              <a:t>Other bases of different sources like lanolin (animal), beeswax and carnauba (palm) wax.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4"/>
            </a:pPr>
            <a:endParaRPr lang="ar-IQ" altLang="en-US" dirty="0">
              <a:ea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2" descr="C:\Users\DELL\Pictures\bees wa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757" y="4428548"/>
            <a:ext cx="2883243" cy="179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DELL\Pictures\imagesCAZL89Z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0009" y="4525530"/>
            <a:ext cx="2763982" cy="2429452"/>
          </a:xfrm>
          <a:prstGeom prst="rect">
            <a:avLst/>
          </a:prstGeom>
          <a:noFill/>
        </p:spPr>
      </p:pic>
      <p:pic>
        <p:nvPicPr>
          <p:cNvPr id="7" name="Picture 3" descr="C:\Users\DELL\Pictures\lanoli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7" y="4290438"/>
            <a:ext cx="3044536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60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0" y="823912"/>
            <a:ext cx="9144000" cy="5897563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514350" indent="-514350">
              <a:lnSpc>
                <a:spcPct val="170000"/>
              </a:lnSpc>
              <a:buFont typeface="+mj-lt"/>
              <a:buAutoNum type="arabicPeriod" startAt="6"/>
            </a:pPr>
            <a:r>
              <a:rPr lang="en-US" altLang="en-US" dirty="0" smtClean="0"/>
              <a:t>Emulsifiers: Soaps or surfactants </a:t>
            </a:r>
            <a:r>
              <a:rPr lang="en-US" altLang="en-US" dirty="0"/>
              <a:t>(one or combination) </a:t>
            </a:r>
            <a:r>
              <a:rPr lang="en-US" altLang="en-US" dirty="0" smtClean="0"/>
              <a:t>as </a:t>
            </a:r>
            <a:r>
              <a:rPr lang="en-US" altLang="en-US" dirty="0"/>
              <a:t>stabilizers for bases (emulsion type) </a:t>
            </a:r>
            <a:endParaRPr lang="en-US" altLang="en-US" dirty="0" smtClean="0"/>
          </a:p>
          <a:p>
            <a:pPr marL="514350" indent="-514350">
              <a:lnSpc>
                <a:spcPct val="170000"/>
              </a:lnSpc>
              <a:buFont typeface="+mj-lt"/>
              <a:buAutoNum type="arabicPeriod" startAt="6"/>
            </a:pPr>
            <a:r>
              <a:rPr lang="en-US" altLang="en-US" dirty="0" smtClean="0"/>
              <a:t>Polyols: </a:t>
            </a:r>
            <a:r>
              <a:rPr lang="en-US" altLang="en-US" dirty="0" err="1" smtClean="0"/>
              <a:t>Glycerine</a:t>
            </a:r>
            <a:r>
              <a:rPr lang="en-US" altLang="en-US" dirty="0"/>
              <a:t>, </a:t>
            </a:r>
            <a:r>
              <a:rPr lang="en-US" dirty="0"/>
              <a:t>propylene glycol</a:t>
            </a:r>
            <a:r>
              <a:rPr lang="en-US" altLang="en-US" dirty="0" smtClean="0"/>
              <a:t>, </a:t>
            </a:r>
            <a:r>
              <a:rPr lang="en-US" altLang="en-US" dirty="0"/>
              <a:t>sorbitol 70% and low </a:t>
            </a:r>
            <a:r>
              <a:rPr lang="en-US" altLang="en-US" dirty="0" err="1" smtClean="0"/>
              <a:t>mwt</a:t>
            </a:r>
            <a:r>
              <a:rPr lang="en-US" altLang="en-US" dirty="0" smtClean="0"/>
              <a:t> </a:t>
            </a:r>
            <a:r>
              <a:rPr lang="en-US" altLang="en-US" dirty="0"/>
              <a:t>PEG. </a:t>
            </a:r>
            <a:r>
              <a:rPr lang="en-US" altLang="en-US" dirty="0" smtClean="0"/>
              <a:t>(to change </a:t>
            </a:r>
            <a:r>
              <a:rPr lang="en-US" altLang="en-US" dirty="0"/>
              <a:t>the hydrophilicity and viscosity of </a:t>
            </a:r>
            <a:r>
              <a:rPr lang="en-US" altLang="en-US" dirty="0" smtClean="0"/>
              <a:t>bases) and (prevent drying </a:t>
            </a:r>
            <a:r>
              <a:rPr lang="en-US" altLang="en-US" dirty="0"/>
              <a:t>out and improve its spreading).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 startAt="6"/>
            </a:pPr>
            <a:r>
              <a:rPr lang="en-US" altLang="en-US" dirty="0"/>
              <a:t>Water soluble bases are prepared from mixtures of high- and low- </a:t>
            </a:r>
            <a:r>
              <a:rPr lang="en-US" altLang="en-US" dirty="0" err="1"/>
              <a:t>mol.wt</a:t>
            </a:r>
            <a:r>
              <a:rPr lang="en-US" altLang="en-US" dirty="0"/>
              <a:t>. PEG.s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 startAt="6"/>
            </a:pPr>
            <a:r>
              <a:rPr lang="en-US" altLang="en-US" dirty="0"/>
              <a:t>Jellies are water soluble bases prepared from natural gums such as </a:t>
            </a:r>
            <a:r>
              <a:rPr lang="en-US" altLang="en-US" dirty="0" err="1"/>
              <a:t>tragacanth</a:t>
            </a:r>
            <a:r>
              <a:rPr lang="en-US" altLang="en-US" dirty="0"/>
              <a:t>, pectin, alginate or synthetic cellulose polymers.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 startAt="6"/>
            </a:pPr>
            <a:endParaRPr lang="ar-IQ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9F5E56-8CEB-9140-875E-0A46BE84176D}" type="slidenum">
              <a:rPr lang="en-US" altLang="en-US">
                <a:solidFill>
                  <a:srgbClr val="8989D1"/>
                </a:solidFill>
              </a:rPr>
              <a:pPr eaLnBrk="1" hangingPunct="1"/>
              <a:t>9</a:t>
            </a:fld>
            <a:endParaRPr lang="en-US" altLang="en-US">
              <a:solidFill>
                <a:srgbClr val="8989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4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 pharma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 pharmacy" id="{30FC45C0-7480-234C-B019-2770A382AA33}" vid="{599681AB-1CAE-3D44-A3A7-597F5842C1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 pharmacy</Template>
  <TotalTime>63124</TotalTime>
  <Words>2106</Words>
  <Application>Microsoft Macintosh PowerPoint</Application>
  <PresentationFormat>On-screen Show (4:3)</PresentationFormat>
  <Paragraphs>218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Apple Chancery</vt:lpstr>
      <vt:lpstr>Calibri</vt:lpstr>
      <vt:lpstr>Gill Sans</vt:lpstr>
      <vt:lpstr>Times New Roman</vt:lpstr>
      <vt:lpstr>Wingdings</vt:lpstr>
      <vt:lpstr>Wingdings 3</vt:lpstr>
      <vt:lpstr>Arial</vt:lpstr>
      <vt:lpstr>1 pharmacy</vt:lpstr>
      <vt:lpstr>PowerPoint Presentation</vt:lpstr>
      <vt:lpstr>Semisolids </vt:lpstr>
      <vt:lpstr>Introduction</vt:lpstr>
      <vt:lpstr>Types of semisolid</vt:lpstr>
      <vt:lpstr>PowerPoint Presentation</vt:lpstr>
      <vt:lpstr>The materials </vt:lpstr>
      <vt:lpstr>Bases or vehicles</vt:lpstr>
      <vt:lpstr>Bases or vehicles</vt:lpstr>
      <vt:lpstr>PowerPoint Presentation</vt:lpstr>
      <vt:lpstr>Bases:</vt:lpstr>
      <vt:lpstr>PowerPoint Presentation</vt:lpstr>
      <vt:lpstr>PowerPoint Presentation</vt:lpstr>
      <vt:lpstr>PowerPoint Presentation</vt:lpstr>
      <vt:lpstr>Methods of preparation  </vt:lpstr>
      <vt:lpstr>The general steps for semisolid</vt:lpstr>
      <vt:lpstr>Equipment involved</vt:lpstr>
      <vt:lpstr>PowerPoint Presentation</vt:lpstr>
      <vt:lpstr>Evaluation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Pharmacy II</dc:title>
  <dc:creator>Mohammed Al-Lami</dc:creator>
  <cp:lastModifiedBy>Dr. Mohammed Sabbar</cp:lastModifiedBy>
  <cp:revision>160</cp:revision>
  <dcterms:created xsi:type="dcterms:W3CDTF">2015-09-30T18:11:50Z</dcterms:created>
  <dcterms:modified xsi:type="dcterms:W3CDTF">2018-12-28T22:23:19Z</dcterms:modified>
</cp:coreProperties>
</file>